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58" r:id="rId3"/>
    <p:sldId id="259" r:id="rId4"/>
    <p:sldId id="277" r:id="rId5"/>
    <p:sldId id="278" r:id="rId6"/>
    <p:sldId id="260" r:id="rId7"/>
    <p:sldId id="279" r:id="rId8"/>
    <p:sldId id="280" r:id="rId9"/>
    <p:sldId id="281" r:id="rId10"/>
    <p:sldId id="282" r:id="rId11"/>
    <p:sldId id="283" r:id="rId12"/>
    <p:sldId id="284" r:id="rId13"/>
    <p:sldId id="287" r:id="rId14"/>
    <p:sldId id="285" r:id="rId15"/>
    <p:sldId id="286" r:id="rId16"/>
    <p:sldId id="269" r:id="rId17"/>
    <p:sldId id="275" r:id="rId18"/>
    <p:sldId id="272" r:id="rId19"/>
    <p:sldId id="288" r:id="rId20"/>
    <p:sldId id="289" r:id="rId21"/>
    <p:sldId id="290" r:id="rId22"/>
    <p:sldId id="291" r:id="rId23"/>
    <p:sldId id="300" r:id="rId24"/>
    <p:sldId id="299" r:id="rId25"/>
    <p:sldId id="301" r:id="rId26"/>
    <p:sldId id="302" r:id="rId27"/>
    <p:sldId id="303" r:id="rId28"/>
    <p:sldId id="304" r:id="rId29"/>
    <p:sldId id="305" r:id="rId30"/>
    <p:sldId id="292" r:id="rId31"/>
    <p:sldId id="293" r:id="rId32"/>
    <p:sldId id="294" r:id="rId33"/>
    <p:sldId id="295" r:id="rId34"/>
    <p:sldId id="296" r:id="rId35"/>
    <p:sldId id="297" r:id="rId36"/>
    <p:sldId id="298" r:id="rId37"/>
    <p:sldId id="267"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5" autoAdjust="0"/>
    <p:restoredTop sz="94660"/>
  </p:normalViewPr>
  <p:slideViewPr>
    <p:cSldViewPr snapToGrid="0">
      <p:cViewPr varScale="1">
        <p:scale>
          <a:sx n="85" d="100"/>
          <a:sy n="85" d="100"/>
        </p:scale>
        <p:origin x="9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smtClean="0"/>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5/10/2022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5/10/2022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smtClean="0"/>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5/10/2022</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s://consultadd.com/"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165930" y="472412"/>
            <a:ext cx="9001125" cy="1271272"/>
          </a:xfrm>
        </p:spPr>
        <p:txBody>
          <a:bodyPr>
            <a:normAutofit fontScale="90000"/>
          </a:bodyPr>
          <a:lstStyle/>
          <a:p>
            <a:r>
              <a:rPr lang="en-IN" dirty="0" smtClean="0"/>
              <a:t/>
            </a:r>
            <a:br>
              <a:rPr lang="en-IN" dirty="0" smtClean="0"/>
            </a:br>
            <a:r>
              <a:rPr lang="en-IN" dirty="0" smtClean="0"/>
              <a:t>Background Verification syste</a:t>
            </a:r>
            <a:r>
              <a:rPr lang="en-IN" dirty="0"/>
              <a:t>m</a:t>
            </a:r>
          </a:p>
        </p:txBody>
      </p:sp>
      <p:sp>
        <p:nvSpPr>
          <p:cNvPr id="3" name="Subtitle 2"/>
          <p:cNvSpPr>
            <a:spLocks noGrp="1"/>
          </p:cNvSpPr>
          <p:nvPr>
            <p:ph type="subTitle" idx="4294967295"/>
          </p:nvPr>
        </p:nvSpPr>
        <p:spPr>
          <a:xfrm>
            <a:off x="953037" y="2077156"/>
            <a:ext cx="10223500" cy="3811709"/>
          </a:xfrm>
        </p:spPr>
        <p:txBody>
          <a:bodyPr lIns="0" rIns="108000" numCol="1" spcCol="180000">
            <a:normAutofit/>
          </a:bodyPr>
          <a:lstStyle/>
          <a:p>
            <a:pPr marL="0" indent="0" algn="ctr">
              <a:buNone/>
            </a:pPr>
            <a:r>
              <a:rPr lang="en-IN" b="1" dirty="0"/>
              <a:t>Project work </a:t>
            </a:r>
            <a:r>
              <a:rPr lang="en-IN" b="1" dirty="0" smtClean="0"/>
              <a:t>- II </a:t>
            </a:r>
            <a:r>
              <a:rPr lang="en-IN" b="1" dirty="0"/>
              <a:t>Report</a:t>
            </a:r>
            <a:endParaRPr lang="en-US" b="1" dirty="0" smtClean="0"/>
          </a:p>
          <a:p>
            <a:pPr marL="0" indent="0" algn="ctr">
              <a:buNone/>
            </a:pPr>
            <a:r>
              <a:rPr lang="en-US" b="1" dirty="0" smtClean="0"/>
              <a:t>Department </a:t>
            </a:r>
            <a:r>
              <a:rPr lang="en-US" b="1" dirty="0"/>
              <a:t>of Computer Science and Engineering </a:t>
            </a:r>
          </a:p>
          <a:p>
            <a:pPr marL="0" indent="0" algn="ctr">
              <a:buNone/>
            </a:pPr>
            <a:r>
              <a:rPr lang="en-US" b="1" dirty="0" smtClean="0"/>
              <a:t>JAN-MAY (2022)</a:t>
            </a:r>
          </a:p>
          <a:p>
            <a:pPr marL="0" indent="0" algn="ctr">
              <a:buNone/>
            </a:pPr>
            <a:endParaRPr lang="en-US" dirty="0" smtClean="0"/>
          </a:p>
          <a:p>
            <a:pPr marL="0" indent="0">
              <a:buNone/>
            </a:pPr>
            <a:r>
              <a:rPr lang="en-IN" dirty="0" smtClean="0"/>
              <a:t>     Submitted By                                                                                      Submitted To</a:t>
            </a:r>
          </a:p>
          <a:p>
            <a:pPr marL="0" indent="0">
              <a:buNone/>
            </a:pPr>
            <a:r>
              <a:rPr lang="en-IN" dirty="0"/>
              <a:t> </a:t>
            </a:r>
            <a:r>
              <a:rPr lang="en-IN" dirty="0" smtClean="0"/>
              <a:t>    Sumit </a:t>
            </a:r>
            <a:r>
              <a:rPr lang="en-IN" dirty="0"/>
              <a:t>Porwal(EN18CS301275) </a:t>
            </a:r>
            <a:r>
              <a:rPr lang="en-IN" dirty="0" smtClean="0"/>
              <a:t>                                                       Mr</a:t>
            </a:r>
            <a:r>
              <a:rPr lang="en-IN" dirty="0"/>
              <a:t>. Prasanna </a:t>
            </a:r>
            <a:r>
              <a:rPr lang="en-IN" dirty="0" smtClean="0"/>
              <a:t>Kapse</a:t>
            </a:r>
          </a:p>
          <a:p>
            <a:pPr marL="0" indent="0">
              <a:buNone/>
            </a:pPr>
            <a:r>
              <a:rPr lang="en-IN" dirty="0"/>
              <a:t> </a:t>
            </a:r>
            <a:r>
              <a:rPr lang="en-IN" dirty="0" smtClean="0"/>
              <a:t>                                                                                                                   Mrs. Priyanka Dhasal</a:t>
            </a:r>
            <a:endParaRPr lang="en-IN" dirty="0"/>
          </a:p>
          <a:p>
            <a:pPr marL="0" indent="0">
              <a:buNone/>
            </a:pPr>
            <a:endParaRPr lang="en-IN"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9414" y="0"/>
            <a:ext cx="1542585" cy="1193180"/>
          </a:xfrm>
          <a:prstGeom prst="rect">
            <a:avLst/>
          </a:prstGeom>
        </p:spPr>
      </p:pic>
    </p:spTree>
    <p:extLst>
      <p:ext uri="{BB962C8B-B14F-4D97-AF65-F5344CB8AC3E}">
        <p14:creationId xmlns:p14="http://schemas.microsoft.com/office/powerpoint/2010/main" val="2112988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42331"/>
            <a:ext cx="10353761" cy="750849"/>
          </a:xfrm>
        </p:spPr>
        <p:txBody>
          <a:bodyPr>
            <a:normAutofit/>
          </a:bodyPr>
          <a:lstStyle/>
          <a:p>
            <a:pPr algn="l"/>
            <a:r>
              <a:rPr lang="en-US" sz="2400" dirty="0">
                <a:effectLst/>
              </a:rPr>
              <a:t>ReactJS</a:t>
            </a:r>
            <a:endParaRPr lang="en-IN" sz="2400" dirty="0"/>
          </a:p>
        </p:txBody>
      </p:sp>
      <p:sp>
        <p:nvSpPr>
          <p:cNvPr id="3" name="Content Placeholder 2"/>
          <p:cNvSpPr>
            <a:spLocks noGrp="1"/>
          </p:cNvSpPr>
          <p:nvPr>
            <p:ph idx="1"/>
          </p:nvPr>
        </p:nvSpPr>
        <p:spPr>
          <a:xfrm>
            <a:off x="609600" y="1444978"/>
            <a:ext cx="10657957" cy="5223313"/>
          </a:xfrm>
        </p:spPr>
        <p:txBody>
          <a:bodyPr>
            <a:normAutofit/>
          </a:bodyPr>
          <a:lstStyle/>
          <a:p>
            <a:r>
              <a:rPr lang="en-US" sz="1800" dirty="0">
                <a:effectLst/>
              </a:rPr>
              <a:t>ReactJS is a </a:t>
            </a:r>
            <a:r>
              <a:rPr lang="en-US" sz="1800" b="1" dirty="0">
                <a:effectLst/>
              </a:rPr>
              <a:t>declarative</a:t>
            </a:r>
            <a:r>
              <a:rPr lang="en-US" sz="1800" dirty="0">
                <a:effectLst/>
              </a:rPr>
              <a:t>, </a:t>
            </a:r>
            <a:r>
              <a:rPr lang="en-US" sz="1800" b="1" dirty="0">
                <a:effectLst/>
              </a:rPr>
              <a:t>efficient</a:t>
            </a:r>
            <a:r>
              <a:rPr lang="en-US" sz="1800" dirty="0">
                <a:effectLst/>
              </a:rPr>
              <a:t>, and flexible </a:t>
            </a:r>
            <a:r>
              <a:rPr lang="en-US" sz="1800" b="1" dirty="0">
                <a:effectLst/>
              </a:rPr>
              <a:t>JavaScript library</a:t>
            </a:r>
            <a:r>
              <a:rPr lang="en-US" sz="1800" dirty="0">
                <a:effectLst/>
              </a:rPr>
              <a:t> for building reusable UI components. It is an open-source, component-based front end library which is responsible only for the view layer of the application. It was initially developed and maintained by Facebook and later used in its products like WhatsApp &amp; Instagram</a:t>
            </a:r>
            <a:r>
              <a:rPr lang="en-US" sz="1800" dirty="0" smtClean="0">
                <a:effectLst/>
              </a:rPr>
              <a:t>.</a:t>
            </a:r>
          </a:p>
          <a:p>
            <a:r>
              <a:rPr lang="en-US" sz="1800" b="1" dirty="0">
                <a:effectLst/>
              </a:rPr>
              <a:t>ReactJS Features</a:t>
            </a:r>
            <a:endParaRPr lang="en-IN" sz="1800" b="1" dirty="0">
              <a:effectLst/>
            </a:endParaRPr>
          </a:p>
          <a:p>
            <a:pPr lvl="1">
              <a:buFont typeface="Wingdings" panose="05000000000000000000" pitchFamily="2" charset="2"/>
              <a:buChar char="Ø"/>
            </a:pPr>
            <a:r>
              <a:rPr lang="en-US" dirty="0">
                <a:effectLst/>
              </a:rPr>
              <a:t>JSX</a:t>
            </a:r>
            <a:endParaRPr lang="en-IN" dirty="0">
              <a:effectLst/>
            </a:endParaRPr>
          </a:p>
          <a:p>
            <a:pPr lvl="1">
              <a:buFont typeface="Wingdings" panose="05000000000000000000" pitchFamily="2" charset="2"/>
              <a:buChar char="Ø"/>
            </a:pPr>
            <a:r>
              <a:rPr lang="en-US" dirty="0">
                <a:effectLst/>
              </a:rPr>
              <a:t>Components</a:t>
            </a:r>
            <a:endParaRPr lang="en-IN" dirty="0">
              <a:effectLst/>
            </a:endParaRPr>
          </a:p>
          <a:p>
            <a:pPr lvl="1">
              <a:buFont typeface="Wingdings" panose="05000000000000000000" pitchFamily="2" charset="2"/>
              <a:buChar char="Ø"/>
            </a:pPr>
            <a:r>
              <a:rPr lang="en-US" dirty="0">
                <a:effectLst/>
              </a:rPr>
              <a:t>One-way Data Binding</a:t>
            </a:r>
            <a:endParaRPr lang="en-IN" dirty="0">
              <a:effectLst/>
            </a:endParaRPr>
          </a:p>
          <a:p>
            <a:pPr lvl="1">
              <a:buFont typeface="Wingdings" panose="05000000000000000000" pitchFamily="2" charset="2"/>
              <a:buChar char="Ø"/>
            </a:pPr>
            <a:r>
              <a:rPr lang="en-US" dirty="0">
                <a:effectLst/>
              </a:rPr>
              <a:t>Virtual DOM</a:t>
            </a:r>
            <a:endParaRPr lang="en-IN" dirty="0">
              <a:effectLst/>
            </a:endParaRPr>
          </a:p>
          <a:p>
            <a:pPr lvl="1">
              <a:buFont typeface="Wingdings" panose="05000000000000000000" pitchFamily="2" charset="2"/>
              <a:buChar char="Ø"/>
            </a:pPr>
            <a:r>
              <a:rPr lang="en-US" dirty="0">
                <a:effectLst/>
              </a:rPr>
              <a:t>Simplicity</a:t>
            </a:r>
            <a:endParaRPr lang="en-IN" dirty="0">
              <a:effectLst/>
            </a:endParaRPr>
          </a:p>
          <a:p>
            <a:pPr lvl="1">
              <a:buFont typeface="Wingdings" panose="05000000000000000000" pitchFamily="2" charset="2"/>
              <a:buChar char="Ø"/>
            </a:pPr>
            <a:r>
              <a:rPr lang="en-US" dirty="0">
                <a:effectLst/>
              </a:rPr>
              <a:t>Performance</a:t>
            </a:r>
            <a:endParaRPr lang="en-IN" dirty="0">
              <a:effectLst/>
            </a:endParaRPr>
          </a:p>
          <a:p>
            <a:endParaRPr lang="en-IN" dirty="0">
              <a:effectLs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9414" y="0"/>
            <a:ext cx="1542585" cy="1193180"/>
          </a:xfrm>
          <a:prstGeom prst="rect">
            <a:avLst/>
          </a:prstGeom>
        </p:spPr>
      </p:pic>
      <p:pic>
        <p:nvPicPr>
          <p:cNvPr id="6" name="Picture 5" descr="React (JavaScript library) - Wikipedia"/>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20622" y="442331"/>
            <a:ext cx="1512711" cy="652691"/>
          </a:xfrm>
          <a:prstGeom prst="rect">
            <a:avLst/>
          </a:prstGeom>
          <a:noFill/>
          <a:ln>
            <a:noFill/>
          </a:ln>
        </p:spPr>
      </p:pic>
    </p:spTree>
    <p:extLst>
      <p:ext uri="{BB962C8B-B14F-4D97-AF65-F5344CB8AC3E}">
        <p14:creationId xmlns:p14="http://schemas.microsoft.com/office/powerpoint/2010/main" val="32478287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42331"/>
            <a:ext cx="10353761" cy="750849"/>
          </a:xfrm>
        </p:spPr>
        <p:txBody>
          <a:bodyPr>
            <a:normAutofit/>
          </a:bodyPr>
          <a:lstStyle/>
          <a:p>
            <a:pPr algn="l"/>
            <a:r>
              <a:rPr lang="en-US" sz="2400" dirty="0">
                <a:effectLst/>
              </a:rPr>
              <a:t>Angular</a:t>
            </a:r>
            <a:endParaRPr lang="en-IN" sz="2400" dirty="0"/>
          </a:p>
        </p:txBody>
      </p:sp>
      <p:sp>
        <p:nvSpPr>
          <p:cNvPr id="3" name="Content Placeholder 2"/>
          <p:cNvSpPr>
            <a:spLocks noGrp="1"/>
          </p:cNvSpPr>
          <p:nvPr>
            <p:ph idx="1"/>
          </p:nvPr>
        </p:nvSpPr>
        <p:spPr>
          <a:xfrm>
            <a:off x="609600" y="1635511"/>
            <a:ext cx="10657957" cy="5032780"/>
          </a:xfrm>
        </p:spPr>
        <p:txBody>
          <a:bodyPr>
            <a:normAutofit/>
          </a:bodyPr>
          <a:lstStyle/>
          <a:p>
            <a:r>
              <a:rPr lang="en-US" sz="1800" dirty="0">
                <a:effectLst/>
              </a:rPr>
              <a:t>Angular is a JavaScript framework written in TypeScript and maintained by Google. It enables users to develop and test large applications easily. It has surpassed Javascript for developing single-page applications that require modularity, testability, and developer productivity</a:t>
            </a:r>
            <a:r>
              <a:rPr lang="en-US" sz="1800" dirty="0" smtClean="0">
                <a:effectLst/>
              </a:rPr>
              <a:t>.</a:t>
            </a:r>
          </a:p>
          <a:p>
            <a:r>
              <a:rPr lang="en-US" sz="1800" b="1" dirty="0">
                <a:effectLst/>
              </a:rPr>
              <a:t>Features of Angular</a:t>
            </a:r>
            <a:endParaRPr lang="en-IN" sz="1800" dirty="0">
              <a:effectLst/>
            </a:endParaRPr>
          </a:p>
          <a:p>
            <a:pPr lvl="1">
              <a:buFont typeface="Wingdings" panose="05000000000000000000" pitchFamily="2" charset="2"/>
              <a:buChar char="Ø"/>
            </a:pPr>
            <a:r>
              <a:rPr lang="en-US" dirty="0">
                <a:effectLst/>
              </a:rPr>
              <a:t>Declarative UI</a:t>
            </a:r>
            <a:endParaRPr lang="en-IN" dirty="0">
              <a:effectLst/>
            </a:endParaRPr>
          </a:p>
          <a:p>
            <a:pPr lvl="1">
              <a:buFont typeface="Wingdings" panose="05000000000000000000" pitchFamily="2" charset="2"/>
              <a:buChar char="Ø"/>
            </a:pPr>
            <a:r>
              <a:rPr lang="en-US" dirty="0">
                <a:effectLst/>
              </a:rPr>
              <a:t>Typescript</a:t>
            </a:r>
            <a:endParaRPr lang="en-IN" dirty="0">
              <a:effectLst/>
            </a:endParaRPr>
          </a:p>
          <a:p>
            <a:pPr lvl="1">
              <a:buFont typeface="Wingdings" panose="05000000000000000000" pitchFamily="2" charset="2"/>
              <a:buChar char="Ø"/>
            </a:pPr>
            <a:r>
              <a:rPr lang="en-US" dirty="0">
                <a:effectLst/>
              </a:rPr>
              <a:t>Easy Testing</a:t>
            </a:r>
            <a:endParaRPr lang="en-IN" dirty="0">
              <a:effectLst/>
            </a:endParaRPr>
          </a:p>
          <a:p>
            <a:pPr>
              <a:buFont typeface="Wingdings" panose="05000000000000000000" pitchFamily="2" charset="2"/>
              <a:buChar char="Ø"/>
            </a:pPr>
            <a:endParaRPr lang="en-IN" dirty="0" smtClean="0">
              <a:effectLs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9414" y="0"/>
            <a:ext cx="1542585" cy="1193180"/>
          </a:xfrm>
          <a:prstGeom prst="rect">
            <a:avLst/>
          </a:prstGeom>
        </p:spPr>
      </p:pic>
      <p:pic>
        <p:nvPicPr>
          <p:cNvPr id="7" name="Picture 6" descr="Angular (web framework) - Wikipedia"/>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19022" y="361244"/>
            <a:ext cx="1919112" cy="925690"/>
          </a:xfrm>
          <a:prstGeom prst="rect">
            <a:avLst/>
          </a:prstGeom>
          <a:noFill/>
          <a:ln>
            <a:noFill/>
          </a:ln>
        </p:spPr>
      </p:pic>
    </p:spTree>
    <p:extLst>
      <p:ext uri="{BB962C8B-B14F-4D97-AF65-F5344CB8AC3E}">
        <p14:creationId xmlns:p14="http://schemas.microsoft.com/office/powerpoint/2010/main" val="19082434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42331"/>
            <a:ext cx="10353761" cy="750849"/>
          </a:xfrm>
        </p:spPr>
        <p:txBody>
          <a:bodyPr>
            <a:normAutofit/>
          </a:bodyPr>
          <a:lstStyle/>
          <a:p>
            <a:pPr algn="l"/>
            <a:r>
              <a:rPr lang="en-IN" sz="2400" dirty="0">
                <a:effectLst/>
              </a:rPr>
              <a:t>Apache </a:t>
            </a:r>
            <a:r>
              <a:rPr lang="en-IN" sz="2400" dirty="0" smtClean="0">
                <a:effectLst/>
              </a:rPr>
              <a:t>Kafka  </a:t>
            </a:r>
            <a:endParaRPr lang="en-IN" sz="2400" dirty="0">
              <a:effectLst/>
            </a:endParaRPr>
          </a:p>
        </p:txBody>
      </p:sp>
      <p:sp>
        <p:nvSpPr>
          <p:cNvPr id="3" name="Content Placeholder 2"/>
          <p:cNvSpPr>
            <a:spLocks noGrp="1"/>
          </p:cNvSpPr>
          <p:nvPr>
            <p:ph idx="1"/>
          </p:nvPr>
        </p:nvSpPr>
        <p:spPr>
          <a:xfrm>
            <a:off x="609600" y="1635511"/>
            <a:ext cx="10657957" cy="5032780"/>
          </a:xfrm>
        </p:spPr>
        <p:txBody>
          <a:bodyPr>
            <a:normAutofit/>
          </a:bodyPr>
          <a:lstStyle/>
          <a:p>
            <a:r>
              <a:rPr lang="en-IN" sz="1800" dirty="0">
                <a:effectLst/>
              </a:rPr>
              <a:t>Apache Kafka is a distributed data store optimized for ingesting and processing streaming data in real-time. Streaming data is data that is continuously generated by thousands of data sources, which typically send the data records in </a:t>
            </a:r>
            <a:r>
              <a:rPr lang="en-IN" sz="1800" dirty="0" smtClean="0">
                <a:effectLst/>
              </a:rPr>
              <a:t>simultaneously.</a:t>
            </a:r>
            <a:r>
              <a:rPr lang="en-IN" sz="1800" dirty="0">
                <a:effectLst/>
              </a:rPr>
              <a:t> A streaming platform needs to handle this constant influx of data, and process the data sequentially and incrementally</a:t>
            </a:r>
            <a:r>
              <a:rPr lang="en-IN" sz="1800" dirty="0" smtClean="0">
                <a:effectLst/>
              </a:rPr>
              <a:t>.</a:t>
            </a:r>
          </a:p>
          <a:p>
            <a:r>
              <a:rPr lang="en-IN" sz="1800" dirty="0">
                <a:effectLst/>
              </a:rPr>
              <a:t>Kafka provides three main functions to its users:</a:t>
            </a:r>
          </a:p>
          <a:p>
            <a:pPr lvl="1">
              <a:buFont typeface="Wingdings" panose="05000000000000000000" pitchFamily="2" charset="2"/>
              <a:buChar char="Ø"/>
            </a:pPr>
            <a:r>
              <a:rPr lang="en-IN" dirty="0">
                <a:effectLst/>
              </a:rPr>
              <a:t>Publish and subscribe to streams of records</a:t>
            </a:r>
          </a:p>
          <a:p>
            <a:pPr lvl="1">
              <a:buFont typeface="Wingdings" panose="05000000000000000000" pitchFamily="2" charset="2"/>
              <a:buChar char="Ø"/>
            </a:pPr>
            <a:r>
              <a:rPr lang="en-IN" dirty="0">
                <a:effectLst/>
              </a:rPr>
              <a:t>Effectively store streams of records in the order in which records were generated</a:t>
            </a:r>
          </a:p>
          <a:p>
            <a:pPr lvl="1">
              <a:buFont typeface="Wingdings" panose="05000000000000000000" pitchFamily="2" charset="2"/>
              <a:buChar char="Ø"/>
            </a:pPr>
            <a:r>
              <a:rPr lang="en-IN" dirty="0">
                <a:effectLst/>
              </a:rPr>
              <a:t>Process streams of records in real time</a:t>
            </a:r>
            <a:endParaRPr lang="en-IN" dirty="0" smtClean="0">
              <a:effectLs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9414" y="0"/>
            <a:ext cx="1542585" cy="1193180"/>
          </a:xfrm>
          <a:prstGeom prst="rect">
            <a:avLst/>
          </a:prstGeom>
        </p:spPr>
      </p:pic>
      <p:pic>
        <p:nvPicPr>
          <p:cNvPr id="6" name="Picture 5" descr="Download and Setup Kafka in PATH in Windows OS - JD Bot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64197" y="442331"/>
            <a:ext cx="1472247" cy="991358"/>
          </a:xfrm>
          <a:prstGeom prst="rect">
            <a:avLst/>
          </a:prstGeom>
          <a:noFill/>
          <a:ln>
            <a:noFill/>
          </a:ln>
        </p:spPr>
      </p:pic>
    </p:spTree>
    <p:extLst>
      <p:ext uri="{BB962C8B-B14F-4D97-AF65-F5344CB8AC3E}">
        <p14:creationId xmlns:p14="http://schemas.microsoft.com/office/powerpoint/2010/main" val="11773784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42331"/>
            <a:ext cx="10353761" cy="750849"/>
          </a:xfrm>
        </p:spPr>
        <p:txBody>
          <a:bodyPr>
            <a:normAutofit/>
          </a:bodyPr>
          <a:lstStyle/>
          <a:p>
            <a:pPr algn="l"/>
            <a:r>
              <a:rPr lang="en-IN" sz="2400" dirty="0" smtClean="0">
                <a:effectLst/>
              </a:rPr>
              <a:t>git</a:t>
            </a:r>
            <a:endParaRPr lang="en-IN" sz="2400" dirty="0">
              <a:effectLst/>
            </a:endParaRPr>
          </a:p>
        </p:txBody>
      </p:sp>
      <p:sp>
        <p:nvSpPr>
          <p:cNvPr id="3" name="Content Placeholder 2"/>
          <p:cNvSpPr>
            <a:spLocks noGrp="1"/>
          </p:cNvSpPr>
          <p:nvPr>
            <p:ph idx="1"/>
          </p:nvPr>
        </p:nvSpPr>
        <p:spPr>
          <a:xfrm>
            <a:off x="609600" y="1378551"/>
            <a:ext cx="10657957" cy="5223313"/>
          </a:xfrm>
        </p:spPr>
        <p:txBody>
          <a:bodyPr>
            <a:normAutofit/>
          </a:bodyPr>
          <a:lstStyle/>
          <a:p>
            <a:r>
              <a:rPr lang="en-US" sz="1800" dirty="0">
                <a:effectLst/>
              </a:rPr>
              <a:t>Git is a mature, actively maintained open-source project originally developed in 2005 by Linus Torvalds, the famous creator of the Linux operating system kernel. A staggering number of software projects rely on Git for version control, including commercial projects as well as open-source</a:t>
            </a:r>
            <a:r>
              <a:rPr lang="en-US" sz="1800" dirty="0" smtClean="0">
                <a:effectLst/>
              </a:rPr>
              <a:t>.</a:t>
            </a:r>
          </a:p>
          <a:p>
            <a:r>
              <a:rPr lang="en-US" sz="1800" b="1" dirty="0">
                <a:effectLst/>
              </a:rPr>
              <a:t>Features of </a:t>
            </a:r>
            <a:r>
              <a:rPr lang="en-US" sz="1800" b="1" dirty="0" smtClean="0">
                <a:effectLst/>
              </a:rPr>
              <a:t>Git</a:t>
            </a:r>
          </a:p>
          <a:p>
            <a:pPr lvl="1">
              <a:buFont typeface="Wingdings" panose="05000000000000000000" pitchFamily="2" charset="2"/>
              <a:buChar char="Ø"/>
            </a:pPr>
            <a:r>
              <a:rPr lang="en-US" dirty="0">
                <a:effectLst/>
              </a:rPr>
              <a:t>Tracks history           </a:t>
            </a:r>
            <a:r>
              <a:rPr lang="en-IN" dirty="0">
                <a:effectLst/>
              </a:rPr>
              <a:t>                          </a:t>
            </a:r>
          </a:p>
          <a:p>
            <a:pPr lvl="1">
              <a:buFont typeface="Wingdings" panose="05000000000000000000" pitchFamily="2" charset="2"/>
              <a:buChar char="Ø"/>
            </a:pPr>
            <a:r>
              <a:rPr lang="en-US" dirty="0">
                <a:effectLst/>
              </a:rPr>
              <a:t>Free and open source</a:t>
            </a:r>
            <a:endParaRPr lang="en-IN" dirty="0">
              <a:effectLst/>
            </a:endParaRPr>
          </a:p>
          <a:p>
            <a:pPr lvl="1">
              <a:buFont typeface="Wingdings" panose="05000000000000000000" pitchFamily="2" charset="2"/>
              <a:buChar char="Ø"/>
            </a:pPr>
            <a:r>
              <a:rPr lang="en-US" dirty="0">
                <a:effectLst/>
              </a:rPr>
              <a:t>Supports non-linear development</a:t>
            </a:r>
            <a:endParaRPr lang="en-IN" dirty="0">
              <a:effectLst/>
            </a:endParaRPr>
          </a:p>
          <a:p>
            <a:pPr lvl="1">
              <a:buFont typeface="Wingdings" panose="05000000000000000000" pitchFamily="2" charset="2"/>
              <a:buChar char="Ø"/>
            </a:pPr>
            <a:r>
              <a:rPr lang="en-US" dirty="0">
                <a:effectLst/>
              </a:rPr>
              <a:t>Creates backups</a:t>
            </a:r>
            <a:endParaRPr lang="en-IN" dirty="0">
              <a:effectLst/>
            </a:endParaRPr>
          </a:p>
          <a:p>
            <a:pPr lvl="1">
              <a:buFont typeface="Wingdings" panose="05000000000000000000" pitchFamily="2" charset="2"/>
              <a:buChar char="Ø"/>
            </a:pPr>
            <a:r>
              <a:rPr lang="en-US" dirty="0">
                <a:effectLst/>
              </a:rPr>
              <a:t>Scalable</a:t>
            </a:r>
            <a:endParaRPr lang="en-IN" dirty="0">
              <a:effectLst/>
            </a:endParaRPr>
          </a:p>
          <a:p>
            <a:pPr lvl="1">
              <a:buFont typeface="Wingdings" panose="05000000000000000000" pitchFamily="2" charset="2"/>
              <a:buChar char="Ø"/>
            </a:pPr>
            <a:r>
              <a:rPr lang="en-US" dirty="0">
                <a:effectLst/>
              </a:rPr>
              <a:t>Supports collaboration</a:t>
            </a:r>
            <a:endParaRPr lang="en-IN" dirty="0">
              <a:effectLst/>
            </a:endParaRPr>
          </a:p>
          <a:p>
            <a:pPr lvl="1">
              <a:buFont typeface="Wingdings" panose="05000000000000000000" pitchFamily="2" charset="2"/>
              <a:buChar char="Ø"/>
            </a:pPr>
            <a:r>
              <a:rPr lang="en-US" dirty="0">
                <a:effectLst/>
              </a:rPr>
              <a:t>Branching is </a:t>
            </a:r>
            <a:r>
              <a:rPr lang="en-US" dirty="0" smtClean="0">
                <a:effectLst/>
              </a:rPr>
              <a:t>easier</a:t>
            </a:r>
            <a:endParaRPr lang="en-IN" dirty="0">
              <a:effectLs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9414" y="0"/>
            <a:ext cx="1542585" cy="1193180"/>
          </a:xfrm>
          <a:prstGeom prst="rect">
            <a:avLst/>
          </a:prstGeom>
        </p:spPr>
      </p:pic>
      <p:pic>
        <p:nvPicPr>
          <p:cNvPr id="1032" name="Picture 8" descr="Git - Logo Downloa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1378" y="442331"/>
            <a:ext cx="1501422" cy="753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4367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42331"/>
            <a:ext cx="10353761" cy="750849"/>
          </a:xfrm>
        </p:spPr>
        <p:txBody>
          <a:bodyPr>
            <a:normAutofit/>
          </a:bodyPr>
          <a:lstStyle/>
          <a:p>
            <a:pPr algn="l"/>
            <a:r>
              <a:rPr lang="en-IN" sz="2400" dirty="0" smtClean="0">
                <a:effectLst/>
              </a:rPr>
              <a:t>Docker</a:t>
            </a:r>
            <a:endParaRPr lang="en-IN" sz="2400" dirty="0">
              <a:effectLst/>
            </a:endParaRPr>
          </a:p>
        </p:txBody>
      </p:sp>
      <p:sp>
        <p:nvSpPr>
          <p:cNvPr id="3" name="Content Placeholder 2"/>
          <p:cNvSpPr>
            <a:spLocks noGrp="1"/>
          </p:cNvSpPr>
          <p:nvPr>
            <p:ph idx="1"/>
          </p:nvPr>
        </p:nvSpPr>
        <p:spPr>
          <a:xfrm>
            <a:off x="609600" y="1444978"/>
            <a:ext cx="10657957" cy="5223313"/>
          </a:xfrm>
        </p:spPr>
        <p:txBody>
          <a:bodyPr>
            <a:normAutofit/>
          </a:bodyPr>
          <a:lstStyle/>
          <a:p>
            <a:r>
              <a:rPr lang="en-US" sz="1800" dirty="0">
                <a:effectLst/>
              </a:rPr>
              <a:t>Docker is a platform for packaging, deploying, and running applications. Docker applications run in containers that can be used on any system: a developer’s laptop, systems on premises, or in the cloud</a:t>
            </a:r>
            <a:r>
              <a:rPr lang="en-US" sz="1800" dirty="0" smtClean="0">
                <a:effectLst/>
              </a:rPr>
              <a:t>.</a:t>
            </a:r>
          </a:p>
          <a:p>
            <a:r>
              <a:rPr lang="en-US" sz="1800" dirty="0">
                <a:effectLst/>
              </a:rPr>
              <a:t>Containerization has enjoyed widespread adoption because of its</a:t>
            </a:r>
            <a:endParaRPr lang="en-IN" sz="1800" dirty="0">
              <a:effectLst/>
            </a:endParaRPr>
          </a:p>
          <a:p>
            <a:pPr lvl="1">
              <a:buFont typeface="Wingdings" panose="05000000000000000000" pitchFamily="2" charset="2"/>
              <a:buChar char="Ø"/>
            </a:pPr>
            <a:r>
              <a:rPr lang="en-US" dirty="0">
                <a:effectLst/>
              </a:rPr>
              <a:t>Consistent test environment for development and QA.</a:t>
            </a:r>
            <a:endParaRPr lang="en-IN" dirty="0">
              <a:effectLst/>
            </a:endParaRPr>
          </a:p>
          <a:p>
            <a:pPr lvl="1">
              <a:buFont typeface="Wingdings" panose="05000000000000000000" pitchFamily="2" charset="2"/>
              <a:buChar char="Ø"/>
            </a:pPr>
            <a:r>
              <a:rPr lang="en-US" dirty="0">
                <a:effectLst/>
              </a:rPr>
              <a:t>Cross-platform packages called images.</a:t>
            </a:r>
            <a:endParaRPr lang="en-IN" dirty="0">
              <a:effectLst/>
            </a:endParaRPr>
          </a:p>
          <a:p>
            <a:pPr lvl="1">
              <a:buFont typeface="Wingdings" panose="05000000000000000000" pitchFamily="2" charset="2"/>
              <a:buChar char="Ø"/>
            </a:pPr>
            <a:r>
              <a:rPr lang="en-US" dirty="0">
                <a:effectLst/>
              </a:rPr>
              <a:t>Isolation and encapsulation of application dependencies.</a:t>
            </a:r>
            <a:endParaRPr lang="en-IN" dirty="0">
              <a:effectLst/>
            </a:endParaRPr>
          </a:p>
          <a:p>
            <a:pPr lvl="1">
              <a:buFont typeface="Wingdings" panose="05000000000000000000" pitchFamily="2" charset="2"/>
              <a:buChar char="Ø"/>
            </a:pPr>
            <a:r>
              <a:rPr lang="en-US" dirty="0">
                <a:effectLst/>
              </a:rPr>
              <a:t>Ability to scale efficiently, easily, and in real time.</a:t>
            </a:r>
            <a:endParaRPr lang="en-IN" dirty="0">
              <a:effectLst/>
            </a:endParaRPr>
          </a:p>
          <a:p>
            <a:pPr lvl="1">
              <a:buFont typeface="Wingdings" panose="05000000000000000000" pitchFamily="2" charset="2"/>
              <a:buChar char="Ø"/>
            </a:pPr>
            <a:r>
              <a:rPr lang="en-US" dirty="0">
                <a:effectLst/>
              </a:rPr>
              <a:t>Enhances efficiency via easy reuse of images.</a:t>
            </a:r>
            <a:endParaRPr lang="en-IN" dirty="0">
              <a:effectLst/>
            </a:endParaRPr>
          </a:p>
          <a:p>
            <a:endParaRPr lang="en-IN" sz="1800" dirty="0">
              <a:effectLs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9414" y="0"/>
            <a:ext cx="1542585" cy="1193180"/>
          </a:xfrm>
          <a:prstGeom prst="rect">
            <a:avLst/>
          </a:prstGeom>
        </p:spPr>
      </p:pic>
      <p:pic>
        <p:nvPicPr>
          <p:cNvPr id="7" name="Picture 6" descr="What is Docker? | AWS"/>
          <p:cNvPicPr/>
          <p:nvPr/>
        </p:nvPicPr>
        <p:blipFill>
          <a:blip r:embed="rId3">
            <a:extLst>
              <a:ext uri="{28A0092B-C50C-407E-A947-70E740481C1C}">
                <a14:useLocalDpi xmlns:a14="http://schemas.microsoft.com/office/drawing/2010/main" val="0"/>
              </a:ext>
            </a:extLst>
          </a:blip>
          <a:srcRect/>
          <a:stretch>
            <a:fillRect/>
          </a:stretch>
        </p:blipFill>
        <p:spPr bwMode="auto">
          <a:xfrm>
            <a:off x="2291644" y="442331"/>
            <a:ext cx="1591734" cy="750850"/>
          </a:xfrm>
          <a:prstGeom prst="rect">
            <a:avLst/>
          </a:prstGeom>
          <a:noFill/>
          <a:ln>
            <a:noFill/>
          </a:ln>
        </p:spPr>
      </p:pic>
    </p:spTree>
    <p:extLst>
      <p:ext uri="{BB962C8B-B14F-4D97-AF65-F5344CB8AC3E}">
        <p14:creationId xmlns:p14="http://schemas.microsoft.com/office/powerpoint/2010/main" val="27752024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42331"/>
            <a:ext cx="10353761" cy="750849"/>
          </a:xfrm>
        </p:spPr>
        <p:txBody>
          <a:bodyPr>
            <a:normAutofit/>
          </a:bodyPr>
          <a:lstStyle/>
          <a:p>
            <a:pPr algn="l"/>
            <a:r>
              <a:rPr lang="en-IN" sz="2400" dirty="0" smtClean="0">
                <a:effectLst/>
              </a:rPr>
              <a:t>Gradle</a:t>
            </a:r>
            <a:endParaRPr lang="en-IN" sz="2400" dirty="0">
              <a:effectLst/>
            </a:endParaRPr>
          </a:p>
        </p:txBody>
      </p:sp>
      <p:sp>
        <p:nvSpPr>
          <p:cNvPr id="3" name="Content Placeholder 2"/>
          <p:cNvSpPr>
            <a:spLocks noGrp="1"/>
          </p:cNvSpPr>
          <p:nvPr>
            <p:ph idx="1"/>
          </p:nvPr>
        </p:nvSpPr>
        <p:spPr>
          <a:xfrm>
            <a:off x="609600" y="1763131"/>
            <a:ext cx="10657957" cy="4905160"/>
          </a:xfrm>
        </p:spPr>
        <p:txBody>
          <a:bodyPr>
            <a:normAutofit/>
          </a:bodyPr>
          <a:lstStyle/>
          <a:p>
            <a:r>
              <a:rPr lang="en-IN" sz="1800" dirty="0">
                <a:effectLst/>
              </a:rPr>
              <a:t>Gradle is an open source build automation tool that is based on the concept of Apache  Maven and Apache Ant. It is capable of building almost any type of software. It is designed for the multi-project build, which can be quite large</a:t>
            </a:r>
            <a:r>
              <a:rPr lang="en-IN" sz="1800" dirty="0" smtClean="0">
                <a:effectLst/>
              </a:rPr>
              <a:t>.</a:t>
            </a:r>
          </a:p>
          <a:p>
            <a:r>
              <a:rPr lang="en-IN" sz="1800" dirty="0" smtClean="0">
                <a:effectLst/>
              </a:rPr>
              <a:t> </a:t>
            </a:r>
            <a:r>
              <a:rPr lang="en-IN" sz="1800" dirty="0">
                <a:effectLst/>
              </a:rPr>
              <a:t>It introduces a Java and Groovy-based DSL(Domain Specific Language) instead of XML (Extensible Markup Language) for declaring the project configuration. It uses a DAG (Directed Acyclic Graph) to define the order of executing the task.</a:t>
            </a:r>
          </a:p>
          <a:p>
            <a:endParaRPr lang="en-IN" sz="1800" dirty="0">
              <a:effectLs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9414" y="0"/>
            <a:ext cx="1542585" cy="1193180"/>
          </a:xfrm>
          <a:prstGeom prst="rect">
            <a:avLst/>
          </a:prstGeom>
        </p:spPr>
      </p:pic>
      <p:pic>
        <p:nvPicPr>
          <p:cNvPr id="6" name="Picture 5" descr="Gradle Tutorial - Javatpoint"/>
          <p:cNvPicPr/>
          <p:nvPr/>
        </p:nvPicPr>
        <p:blipFill>
          <a:blip r:embed="rId3">
            <a:extLst>
              <a:ext uri="{28A0092B-C50C-407E-A947-70E740481C1C}">
                <a14:useLocalDpi xmlns:a14="http://schemas.microsoft.com/office/drawing/2010/main" val="0"/>
              </a:ext>
            </a:extLst>
          </a:blip>
          <a:srcRect/>
          <a:stretch>
            <a:fillRect/>
          </a:stretch>
        </p:blipFill>
        <p:spPr bwMode="auto">
          <a:xfrm>
            <a:off x="2477522" y="349955"/>
            <a:ext cx="1637665" cy="970845"/>
          </a:xfrm>
          <a:prstGeom prst="rect">
            <a:avLst/>
          </a:prstGeom>
          <a:noFill/>
          <a:ln>
            <a:noFill/>
          </a:ln>
        </p:spPr>
      </p:pic>
    </p:spTree>
    <p:extLst>
      <p:ext uri="{BB962C8B-B14F-4D97-AF65-F5344CB8AC3E}">
        <p14:creationId xmlns:p14="http://schemas.microsoft.com/office/powerpoint/2010/main" val="5452772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20646"/>
            <a:ext cx="10228978" cy="745067"/>
          </a:xfrm>
        </p:spPr>
        <p:txBody>
          <a:bodyPr>
            <a:normAutofit/>
          </a:bodyPr>
          <a:lstStyle/>
          <a:p>
            <a:pPr algn="l"/>
            <a:r>
              <a:rPr lang="en-IN" sz="2400" dirty="0" smtClean="0"/>
              <a:t>Project</a:t>
            </a:r>
            <a:endParaRPr lang="en-IN" sz="2400" dirty="0"/>
          </a:p>
        </p:txBody>
      </p:sp>
      <p:sp>
        <p:nvSpPr>
          <p:cNvPr id="3" name="Content Placeholder 2"/>
          <p:cNvSpPr>
            <a:spLocks noGrp="1"/>
          </p:cNvSpPr>
          <p:nvPr>
            <p:ph idx="1"/>
          </p:nvPr>
        </p:nvSpPr>
        <p:spPr>
          <a:xfrm>
            <a:off x="609600" y="1565714"/>
            <a:ext cx="11074400" cy="4654464"/>
          </a:xfrm>
        </p:spPr>
        <p:txBody>
          <a:bodyPr/>
          <a:lstStyle/>
          <a:p>
            <a:pPr marL="0" indent="0">
              <a:buNone/>
            </a:pPr>
            <a:r>
              <a:rPr lang="en-US" b="1" dirty="0" smtClean="0">
                <a:effectLst/>
              </a:rPr>
              <a:t>Background </a:t>
            </a:r>
            <a:r>
              <a:rPr lang="en-US" b="1" dirty="0">
                <a:effectLst/>
              </a:rPr>
              <a:t>Verification System</a:t>
            </a:r>
            <a:endParaRPr lang="en-IN" dirty="0">
              <a:effectLst/>
            </a:endParaRPr>
          </a:p>
          <a:p>
            <a:pPr>
              <a:lnSpc>
                <a:spcPct val="150000"/>
              </a:lnSpc>
            </a:pPr>
            <a:r>
              <a:rPr lang="en-US" sz="1800" dirty="0">
                <a:effectLst/>
              </a:rPr>
              <a:t>The Project “Background Verification System” is a web application based on the Background Verification of the documents of the newly hired employees. The old application already exists which is monolithic application. It has been migrated to a MicroService based application. It is based on event driven architecture. </a:t>
            </a:r>
            <a:endParaRPr lang="en-US" sz="1800" dirty="0" smtClean="0">
              <a:effectLst/>
            </a:endParaRPr>
          </a:p>
          <a:p>
            <a:pPr>
              <a:lnSpc>
                <a:spcPct val="150000"/>
              </a:lnSpc>
            </a:pPr>
            <a:r>
              <a:rPr lang="en-US" sz="1800" dirty="0" smtClean="0">
                <a:effectLst/>
              </a:rPr>
              <a:t>It </a:t>
            </a:r>
            <a:r>
              <a:rPr lang="en-US" sz="1800" dirty="0">
                <a:effectLst/>
              </a:rPr>
              <a:t>was mainly built using Spring Boot. It was tested using Junit and Mockito. It is using gradle as the build tool. It is using gitlab for git versioning and also uses argoCD for continuos deployment.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9414" y="0"/>
            <a:ext cx="1542585" cy="1193180"/>
          </a:xfrm>
          <a:prstGeom prst="rect">
            <a:avLst/>
          </a:prstGeom>
        </p:spPr>
      </p:pic>
    </p:spTree>
    <p:extLst>
      <p:ext uri="{BB962C8B-B14F-4D97-AF65-F5344CB8AC3E}">
        <p14:creationId xmlns:p14="http://schemas.microsoft.com/office/powerpoint/2010/main" val="2848016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20888" y="723205"/>
            <a:ext cx="10329333" cy="4680769"/>
          </a:xfrm>
          <a:prstGeom prst="rect">
            <a:avLst/>
          </a:prstGeom>
        </p:spPr>
        <p:txBody>
          <a:bodyPr wrap="square">
            <a:spAutoFit/>
          </a:bodyPr>
          <a:lstStyle/>
          <a:p>
            <a:pPr algn="just">
              <a:lnSpc>
                <a:spcPct val="150000"/>
              </a:lnSpc>
              <a:spcBef>
                <a:spcPts val="300"/>
              </a:spcBef>
              <a:spcAft>
                <a:spcPts val="1000"/>
              </a:spcAft>
            </a:pPr>
            <a:r>
              <a:rPr lang="en-IN" sz="2400" b="1" dirty="0" smtClean="0">
                <a:ea typeface="Times New Roman" panose="02020603050405020304" pitchFamily="18" charset="0"/>
              </a:rPr>
              <a:t>Tools and Technologies </a:t>
            </a:r>
            <a:r>
              <a:rPr lang="en-IN" sz="2400" b="1" dirty="0">
                <a:ea typeface="Times New Roman" panose="02020603050405020304" pitchFamily="18" charset="0"/>
              </a:rPr>
              <a:t>Used</a:t>
            </a:r>
            <a:endParaRPr lang="en-IN" sz="2400" b="1" dirty="0">
              <a:ea typeface="Droid Sans Fallback"/>
            </a:endParaRPr>
          </a:p>
          <a:p>
            <a:pPr algn="just">
              <a:lnSpc>
                <a:spcPct val="150000"/>
              </a:lnSpc>
              <a:spcBef>
                <a:spcPts val="300"/>
              </a:spcBef>
              <a:spcAft>
                <a:spcPts val="1000"/>
              </a:spcAft>
            </a:pPr>
            <a:r>
              <a:rPr lang="en-IN" dirty="0">
                <a:ea typeface="Times New Roman" panose="02020603050405020304" pitchFamily="18" charset="0"/>
              </a:rPr>
              <a:t>The technology stack used in the project are as follows</a:t>
            </a:r>
            <a:endParaRPr lang="en-IN" dirty="0">
              <a:ea typeface="Droid Sans Fallback"/>
            </a:endParaRPr>
          </a:p>
          <a:p>
            <a:pPr marL="285750" lvl="0" indent="-285750">
              <a:lnSpc>
                <a:spcPct val="150000"/>
              </a:lnSpc>
              <a:buFont typeface="Arial" panose="020B0604020202020204" pitchFamily="34" charset="0"/>
              <a:buChar char="•"/>
            </a:pPr>
            <a:r>
              <a:rPr lang="en-IN" b="1" dirty="0"/>
              <a:t>Backend</a:t>
            </a:r>
            <a:r>
              <a:rPr lang="en-IN" dirty="0"/>
              <a:t>: Spring Boot</a:t>
            </a:r>
          </a:p>
          <a:p>
            <a:pPr marL="285750" lvl="0" indent="-285750">
              <a:lnSpc>
                <a:spcPct val="150000"/>
              </a:lnSpc>
              <a:buFont typeface="Arial" panose="020B0604020202020204" pitchFamily="34" charset="0"/>
              <a:buChar char="•"/>
            </a:pPr>
            <a:r>
              <a:rPr lang="en-IN" b="1" dirty="0"/>
              <a:t>Frontend</a:t>
            </a:r>
            <a:r>
              <a:rPr lang="en-IN" dirty="0"/>
              <a:t>: ReactJS</a:t>
            </a:r>
          </a:p>
          <a:p>
            <a:pPr marL="285750" lvl="0" indent="-285750">
              <a:lnSpc>
                <a:spcPct val="150000"/>
              </a:lnSpc>
              <a:buFont typeface="Arial" panose="020B0604020202020204" pitchFamily="34" charset="0"/>
              <a:buChar char="•"/>
            </a:pPr>
            <a:r>
              <a:rPr lang="en-IN" b="1" dirty="0"/>
              <a:t>Database:</a:t>
            </a:r>
            <a:r>
              <a:rPr lang="en-IN" dirty="0"/>
              <a:t> MySQL</a:t>
            </a:r>
          </a:p>
          <a:p>
            <a:pPr marL="285750" lvl="0" indent="-285750">
              <a:lnSpc>
                <a:spcPct val="150000"/>
              </a:lnSpc>
              <a:buFont typeface="Arial" panose="020B0604020202020204" pitchFamily="34" charset="0"/>
              <a:buChar char="•"/>
            </a:pPr>
            <a:r>
              <a:rPr lang="en-IN" b="1" dirty="0"/>
              <a:t>Testing:</a:t>
            </a:r>
            <a:r>
              <a:rPr lang="en-IN" dirty="0"/>
              <a:t> Junit, Mockito</a:t>
            </a:r>
          </a:p>
          <a:p>
            <a:pPr marL="285750" lvl="0" indent="-285750">
              <a:lnSpc>
                <a:spcPct val="150000"/>
              </a:lnSpc>
              <a:buFont typeface="Arial" panose="020B0604020202020204" pitchFamily="34" charset="0"/>
              <a:buChar char="•"/>
            </a:pPr>
            <a:r>
              <a:rPr lang="en-IN" b="1" dirty="0"/>
              <a:t>IDE:</a:t>
            </a:r>
            <a:r>
              <a:rPr lang="en-IN" dirty="0"/>
              <a:t> Intellij</a:t>
            </a:r>
          </a:p>
          <a:p>
            <a:pPr marL="285750" lvl="0" indent="-285750">
              <a:lnSpc>
                <a:spcPct val="150000"/>
              </a:lnSpc>
              <a:buFont typeface="Arial" panose="020B0604020202020204" pitchFamily="34" charset="0"/>
              <a:buChar char="•"/>
            </a:pPr>
            <a:r>
              <a:rPr lang="en-IN" b="1" dirty="0"/>
              <a:t>Build Tool:</a:t>
            </a:r>
            <a:r>
              <a:rPr lang="en-IN" dirty="0"/>
              <a:t> </a:t>
            </a:r>
            <a:r>
              <a:rPr lang="en-IN" dirty="0" smtClean="0"/>
              <a:t>Maven</a:t>
            </a:r>
            <a:endParaRPr lang="en-IN" dirty="0"/>
          </a:p>
          <a:p>
            <a:pPr marL="285750" lvl="0" indent="-285750">
              <a:lnSpc>
                <a:spcPct val="150000"/>
              </a:lnSpc>
              <a:buFont typeface="Arial" panose="020B0604020202020204" pitchFamily="34" charset="0"/>
              <a:buChar char="•"/>
            </a:pPr>
            <a:r>
              <a:rPr lang="en-IN" b="1" dirty="0"/>
              <a:t>Git Repository:</a:t>
            </a:r>
            <a:r>
              <a:rPr lang="en-IN" dirty="0"/>
              <a:t> Github</a:t>
            </a:r>
          </a:p>
          <a:p>
            <a:pPr marL="285750" lvl="0" indent="-285750">
              <a:lnSpc>
                <a:spcPct val="150000"/>
              </a:lnSpc>
              <a:buFont typeface="Arial" panose="020B0604020202020204" pitchFamily="34" charset="0"/>
              <a:buChar char="•"/>
            </a:pPr>
            <a:r>
              <a:rPr lang="en-IN" b="1" dirty="0"/>
              <a:t>Tools Used:</a:t>
            </a:r>
            <a:r>
              <a:rPr lang="en-IN" dirty="0"/>
              <a:t> SonarQube, Jacoco, Postman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9414" y="0"/>
            <a:ext cx="1542585" cy="1193180"/>
          </a:xfrm>
          <a:prstGeom prst="rect">
            <a:avLst/>
          </a:prstGeom>
        </p:spPr>
      </p:pic>
    </p:spTree>
    <p:extLst>
      <p:ext uri="{BB962C8B-B14F-4D97-AF65-F5344CB8AC3E}">
        <p14:creationId xmlns:p14="http://schemas.microsoft.com/office/powerpoint/2010/main" val="731184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9414" y="0"/>
            <a:ext cx="1542585" cy="1193180"/>
          </a:xfrm>
          <a:prstGeom prst="rect">
            <a:avLst/>
          </a:prstGeom>
        </p:spPr>
      </p:pic>
      <p:sp>
        <p:nvSpPr>
          <p:cNvPr id="6" name="Rectangle 5"/>
          <p:cNvSpPr/>
          <p:nvPr/>
        </p:nvSpPr>
        <p:spPr>
          <a:xfrm>
            <a:off x="648228" y="596590"/>
            <a:ext cx="7355594" cy="461665"/>
          </a:xfrm>
          <a:prstGeom prst="rect">
            <a:avLst/>
          </a:prstGeom>
        </p:spPr>
        <p:txBody>
          <a:bodyPr wrap="square">
            <a:spAutoFit/>
          </a:bodyPr>
          <a:lstStyle/>
          <a:p>
            <a:r>
              <a:rPr lang="en-IN" sz="2400" b="1" dirty="0" smtClean="0"/>
              <a:t>Background Verification System Architecture</a:t>
            </a:r>
            <a:endParaRPr lang="en-IN" sz="2400" b="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228" y="1456267"/>
            <a:ext cx="9365016" cy="3984977"/>
          </a:xfrm>
          <a:prstGeom prst="rect">
            <a:avLst/>
          </a:prstGeom>
        </p:spPr>
      </p:pic>
    </p:spTree>
    <p:extLst>
      <p:ext uri="{BB962C8B-B14F-4D97-AF65-F5344CB8AC3E}">
        <p14:creationId xmlns:p14="http://schemas.microsoft.com/office/powerpoint/2010/main" val="23868605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9414" y="0"/>
            <a:ext cx="1542585" cy="1193180"/>
          </a:xfrm>
          <a:prstGeom prst="rect">
            <a:avLst/>
          </a:prstGeom>
        </p:spPr>
      </p:pic>
      <p:sp>
        <p:nvSpPr>
          <p:cNvPr id="6" name="Rectangle 5"/>
          <p:cNvSpPr/>
          <p:nvPr/>
        </p:nvSpPr>
        <p:spPr>
          <a:xfrm>
            <a:off x="648228" y="596590"/>
            <a:ext cx="7355594" cy="461665"/>
          </a:xfrm>
          <a:prstGeom prst="rect">
            <a:avLst/>
          </a:prstGeom>
        </p:spPr>
        <p:txBody>
          <a:bodyPr wrap="square">
            <a:spAutoFit/>
          </a:bodyPr>
          <a:lstStyle/>
          <a:p>
            <a:r>
              <a:rPr lang="en-IN" sz="2400" b="1" dirty="0" smtClean="0"/>
              <a:t>USE CASE DIAGRAM</a:t>
            </a:r>
            <a:endParaRPr lang="en-IN" sz="2400" b="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007" y="1429279"/>
            <a:ext cx="9243660" cy="4676775"/>
          </a:xfrm>
          <a:prstGeom prst="rect">
            <a:avLst/>
          </a:prstGeom>
        </p:spPr>
      </p:pic>
    </p:spTree>
    <p:extLst>
      <p:ext uri="{BB962C8B-B14F-4D97-AF65-F5344CB8AC3E}">
        <p14:creationId xmlns:p14="http://schemas.microsoft.com/office/powerpoint/2010/main" val="590223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595" y="609601"/>
            <a:ext cx="10854961" cy="873512"/>
          </a:xfrm>
        </p:spPr>
        <p:txBody>
          <a:bodyPr>
            <a:normAutofit/>
          </a:bodyPr>
          <a:lstStyle/>
          <a:p>
            <a:pPr algn="l"/>
            <a:r>
              <a:rPr lang="en-IN" sz="2400" dirty="0" smtClean="0"/>
              <a:t>InternShip Details</a:t>
            </a:r>
            <a:endParaRPr lang="en-IN" sz="2400" dirty="0"/>
          </a:p>
        </p:txBody>
      </p:sp>
      <p:sp>
        <p:nvSpPr>
          <p:cNvPr id="3" name="Content Placeholder 2"/>
          <p:cNvSpPr>
            <a:spLocks noGrp="1"/>
          </p:cNvSpPr>
          <p:nvPr>
            <p:ph idx="1"/>
          </p:nvPr>
        </p:nvSpPr>
        <p:spPr>
          <a:xfrm>
            <a:off x="412595" y="1761893"/>
            <a:ext cx="10854962" cy="3802566"/>
          </a:xfrm>
        </p:spPr>
        <p:txBody>
          <a:bodyPr>
            <a:normAutofit/>
          </a:bodyPr>
          <a:lstStyle/>
          <a:p>
            <a:r>
              <a:rPr lang="en-IN" dirty="0" smtClean="0"/>
              <a:t>Company Name : Consultadd Services Pvt. Ltd.</a:t>
            </a:r>
          </a:p>
          <a:p>
            <a:r>
              <a:rPr lang="en-IN" dirty="0" smtClean="0"/>
              <a:t>Internship Type : Off Campus</a:t>
            </a:r>
          </a:p>
          <a:p>
            <a:r>
              <a:rPr lang="en-IN" dirty="0" smtClean="0"/>
              <a:t>Role :  Software Engineer Intern</a:t>
            </a:r>
          </a:p>
          <a:p>
            <a:r>
              <a:rPr lang="en-IN" dirty="0" smtClean="0"/>
              <a:t>Start Date :  04/01/2022</a:t>
            </a:r>
          </a:p>
          <a:p>
            <a:r>
              <a:rPr lang="en-IN" dirty="0" smtClean="0"/>
              <a:t>End Date :  30/06/2022</a:t>
            </a:r>
          </a:p>
          <a:p>
            <a:r>
              <a:rPr lang="en-IN" dirty="0" smtClean="0"/>
              <a:t>Duration : 6 Months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9414" y="0"/>
            <a:ext cx="1542585" cy="1193180"/>
          </a:xfrm>
          <a:prstGeom prst="rect">
            <a:avLst/>
          </a:prstGeom>
        </p:spPr>
      </p:pic>
    </p:spTree>
    <p:extLst>
      <p:ext uri="{BB962C8B-B14F-4D97-AF65-F5344CB8AC3E}">
        <p14:creationId xmlns:p14="http://schemas.microsoft.com/office/powerpoint/2010/main" val="30024088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9414" y="0"/>
            <a:ext cx="1542585" cy="1193180"/>
          </a:xfrm>
          <a:prstGeom prst="rect">
            <a:avLst/>
          </a:prstGeom>
        </p:spPr>
      </p:pic>
      <p:sp>
        <p:nvSpPr>
          <p:cNvPr id="6" name="Rectangle 5"/>
          <p:cNvSpPr/>
          <p:nvPr/>
        </p:nvSpPr>
        <p:spPr>
          <a:xfrm>
            <a:off x="648228" y="596590"/>
            <a:ext cx="7355594" cy="461665"/>
          </a:xfrm>
          <a:prstGeom prst="rect">
            <a:avLst/>
          </a:prstGeom>
        </p:spPr>
        <p:txBody>
          <a:bodyPr wrap="square">
            <a:spAutoFit/>
          </a:bodyPr>
          <a:lstStyle/>
          <a:p>
            <a:r>
              <a:rPr lang="en-IN" sz="2400" b="1" dirty="0" smtClean="0"/>
              <a:t>ACTIVITY DIAGRAM</a:t>
            </a:r>
            <a:endParaRPr lang="en-IN" sz="2400" b="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227" y="1304042"/>
            <a:ext cx="9602084" cy="5153025"/>
          </a:xfrm>
          <a:prstGeom prst="rect">
            <a:avLst/>
          </a:prstGeom>
        </p:spPr>
      </p:pic>
    </p:spTree>
    <p:extLst>
      <p:ext uri="{BB962C8B-B14F-4D97-AF65-F5344CB8AC3E}">
        <p14:creationId xmlns:p14="http://schemas.microsoft.com/office/powerpoint/2010/main" val="29227108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9414" y="0"/>
            <a:ext cx="1542585" cy="1193180"/>
          </a:xfrm>
          <a:prstGeom prst="rect">
            <a:avLst/>
          </a:prstGeom>
        </p:spPr>
      </p:pic>
      <p:sp>
        <p:nvSpPr>
          <p:cNvPr id="6" name="Rectangle 5"/>
          <p:cNvSpPr/>
          <p:nvPr/>
        </p:nvSpPr>
        <p:spPr>
          <a:xfrm>
            <a:off x="648228" y="596590"/>
            <a:ext cx="7355594" cy="461665"/>
          </a:xfrm>
          <a:prstGeom prst="rect">
            <a:avLst/>
          </a:prstGeom>
        </p:spPr>
        <p:txBody>
          <a:bodyPr wrap="square">
            <a:spAutoFit/>
          </a:bodyPr>
          <a:lstStyle/>
          <a:p>
            <a:r>
              <a:rPr lang="en-IN" sz="2400" b="1" dirty="0" smtClean="0"/>
              <a:t>EMPLOYER SEQUENCE DIAGRAM</a:t>
            </a:r>
            <a:endParaRPr lang="en-IN" sz="2400" b="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228" y="1320800"/>
            <a:ext cx="9432750" cy="5159021"/>
          </a:xfrm>
          <a:prstGeom prst="rect">
            <a:avLst/>
          </a:prstGeom>
        </p:spPr>
      </p:pic>
    </p:spTree>
    <p:extLst>
      <p:ext uri="{BB962C8B-B14F-4D97-AF65-F5344CB8AC3E}">
        <p14:creationId xmlns:p14="http://schemas.microsoft.com/office/powerpoint/2010/main" val="266629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9414" y="0"/>
            <a:ext cx="1542585" cy="1193180"/>
          </a:xfrm>
          <a:prstGeom prst="rect">
            <a:avLst/>
          </a:prstGeom>
        </p:spPr>
      </p:pic>
      <p:sp>
        <p:nvSpPr>
          <p:cNvPr id="6" name="Rectangle 5"/>
          <p:cNvSpPr/>
          <p:nvPr/>
        </p:nvSpPr>
        <p:spPr>
          <a:xfrm>
            <a:off x="648228" y="596590"/>
            <a:ext cx="7355594" cy="461665"/>
          </a:xfrm>
          <a:prstGeom prst="rect">
            <a:avLst/>
          </a:prstGeom>
        </p:spPr>
        <p:txBody>
          <a:bodyPr wrap="square">
            <a:spAutoFit/>
          </a:bodyPr>
          <a:lstStyle/>
          <a:p>
            <a:r>
              <a:rPr lang="en-IN" sz="2400" b="1" dirty="0" smtClean="0"/>
              <a:t>CANDIDATE SEQUENCE DIAGRAM</a:t>
            </a:r>
            <a:endParaRPr lang="en-IN" sz="2400"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228" y="1275645"/>
            <a:ext cx="9579505" cy="5245981"/>
          </a:xfrm>
          <a:prstGeom prst="rect">
            <a:avLst/>
          </a:prstGeom>
        </p:spPr>
      </p:pic>
    </p:spTree>
    <p:extLst>
      <p:ext uri="{BB962C8B-B14F-4D97-AF65-F5344CB8AC3E}">
        <p14:creationId xmlns:p14="http://schemas.microsoft.com/office/powerpoint/2010/main" val="12418934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9414" y="0"/>
            <a:ext cx="1542585" cy="1193180"/>
          </a:xfrm>
          <a:prstGeom prst="rect">
            <a:avLst/>
          </a:prstGeom>
        </p:spPr>
      </p:pic>
      <p:sp>
        <p:nvSpPr>
          <p:cNvPr id="6" name="Rectangle 5"/>
          <p:cNvSpPr/>
          <p:nvPr/>
        </p:nvSpPr>
        <p:spPr>
          <a:xfrm>
            <a:off x="648228" y="596590"/>
            <a:ext cx="7355594" cy="461665"/>
          </a:xfrm>
          <a:prstGeom prst="rect">
            <a:avLst/>
          </a:prstGeom>
        </p:spPr>
        <p:txBody>
          <a:bodyPr wrap="square">
            <a:spAutoFit/>
          </a:bodyPr>
          <a:lstStyle/>
          <a:p>
            <a:r>
              <a:rPr lang="en-IN" sz="2400" b="1" dirty="0" smtClean="0"/>
              <a:t>Project Testing</a:t>
            </a:r>
            <a:endParaRPr lang="en-IN" sz="2400" b="1" dirty="0"/>
          </a:p>
        </p:txBody>
      </p:sp>
      <p:sp>
        <p:nvSpPr>
          <p:cNvPr id="2" name="Rectangle 1"/>
          <p:cNvSpPr/>
          <p:nvPr/>
        </p:nvSpPr>
        <p:spPr>
          <a:xfrm>
            <a:off x="648229" y="1212857"/>
            <a:ext cx="10381016" cy="5188600"/>
          </a:xfrm>
          <a:prstGeom prst="rect">
            <a:avLst/>
          </a:prstGeom>
        </p:spPr>
        <p:txBody>
          <a:bodyPr wrap="square">
            <a:spAutoFit/>
          </a:bodyPr>
          <a:lstStyle/>
          <a:p>
            <a:pPr algn="just">
              <a:lnSpc>
                <a:spcPct val="150000"/>
              </a:lnSpc>
              <a:spcBef>
                <a:spcPts val="300"/>
              </a:spcBef>
              <a:spcAft>
                <a:spcPts val="1000"/>
              </a:spcAft>
            </a:pPr>
            <a:r>
              <a:rPr lang="en-US" dirty="0">
                <a:ea typeface="Droid Sans Fallback"/>
              </a:rPr>
              <a:t>Software testing is the process of evaluating and verifying that a software product or application does what it is supposed to do. The benefits of testing include preventing bugs, reducing development costs and improving performance.</a:t>
            </a:r>
            <a:endParaRPr lang="en-IN" dirty="0">
              <a:ea typeface="Droid Sans Fallback"/>
            </a:endParaRPr>
          </a:p>
          <a:p>
            <a:pPr marL="285750" marR="30480" indent="-285750" algn="just">
              <a:lnSpc>
                <a:spcPct val="150000"/>
              </a:lnSpc>
              <a:spcBef>
                <a:spcPts val="600"/>
              </a:spcBef>
              <a:spcAft>
                <a:spcPts val="720"/>
              </a:spcAft>
              <a:buFont typeface="Arial" panose="020B0604020202020204" pitchFamily="34" charset="0"/>
              <a:buChar char="•"/>
            </a:pPr>
            <a:r>
              <a:rPr lang="en-IN" b="1" dirty="0">
                <a:ea typeface="Times New Roman" panose="02020603050405020304" pitchFamily="18" charset="0"/>
              </a:rPr>
              <a:t>Unit Testing </a:t>
            </a:r>
            <a:endParaRPr lang="en-IN" dirty="0">
              <a:ea typeface="Times New Roman" panose="02020603050405020304" pitchFamily="18" charset="0"/>
            </a:endParaRPr>
          </a:p>
          <a:p>
            <a:pPr marR="30480" algn="just">
              <a:lnSpc>
                <a:spcPct val="150000"/>
              </a:lnSpc>
              <a:spcBef>
                <a:spcPts val="600"/>
              </a:spcBef>
              <a:spcAft>
                <a:spcPts val="600"/>
              </a:spcAft>
            </a:pPr>
            <a:r>
              <a:rPr lang="en-IN" dirty="0">
                <a:ea typeface="Times New Roman" panose="02020603050405020304" pitchFamily="18" charset="0"/>
              </a:rPr>
              <a:t>This type of testing is performed by developers before the setup is handed over to the testing team to formally execute the test cases. Unit testing is performed by the respective developers on the individual units of source code assigned areas. The developers use test data that is different from the test data of the quality assurance </a:t>
            </a:r>
            <a:r>
              <a:rPr lang="en-IN" dirty="0" smtClean="0">
                <a:ea typeface="Times New Roman" panose="02020603050405020304" pitchFamily="18" charset="0"/>
              </a:rPr>
              <a:t>team.</a:t>
            </a:r>
            <a:r>
              <a:rPr lang="en-US" dirty="0" smtClean="0"/>
              <a:t>The </a:t>
            </a:r>
            <a:r>
              <a:rPr lang="en-US" dirty="0"/>
              <a:t>goal of unit testing is to isolate each part of the program and show that individual parts are correct in terms of requirements and functionality.</a:t>
            </a:r>
            <a:endParaRPr lang="en-IN" dirty="0"/>
          </a:p>
          <a:p>
            <a:pPr marR="30480" algn="just">
              <a:lnSpc>
                <a:spcPct val="150000"/>
              </a:lnSpc>
              <a:spcBef>
                <a:spcPts val="600"/>
              </a:spcBef>
              <a:spcAft>
                <a:spcPts val="600"/>
              </a:spcAft>
            </a:pPr>
            <a:endParaRPr lang="en-IN" dirty="0">
              <a:ea typeface="Times New Roman" panose="02020603050405020304" pitchFamily="18" charset="0"/>
            </a:endParaRPr>
          </a:p>
        </p:txBody>
      </p:sp>
    </p:spTree>
    <p:extLst>
      <p:ext uri="{BB962C8B-B14F-4D97-AF65-F5344CB8AC3E}">
        <p14:creationId xmlns:p14="http://schemas.microsoft.com/office/powerpoint/2010/main" val="42807787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9414" y="0"/>
            <a:ext cx="1542585" cy="1193180"/>
          </a:xfrm>
          <a:prstGeom prst="rect">
            <a:avLst/>
          </a:prstGeom>
        </p:spPr>
      </p:pic>
      <p:sp>
        <p:nvSpPr>
          <p:cNvPr id="6" name="Rectangle 5"/>
          <p:cNvSpPr/>
          <p:nvPr/>
        </p:nvSpPr>
        <p:spPr>
          <a:xfrm>
            <a:off x="648228" y="596590"/>
            <a:ext cx="7355594" cy="369332"/>
          </a:xfrm>
          <a:prstGeom prst="rect">
            <a:avLst/>
          </a:prstGeom>
        </p:spPr>
        <p:txBody>
          <a:bodyPr wrap="square">
            <a:spAutoFit/>
          </a:bodyPr>
          <a:lstStyle/>
          <a:p>
            <a:pPr marL="285750" indent="-285750">
              <a:buFont typeface="Arial" panose="020B0604020202020204" pitchFamily="34" charset="0"/>
              <a:buChar char="•"/>
            </a:pPr>
            <a:r>
              <a:rPr lang="en-IN" b="1" dirty="0" smtClean="0"/>
              <a:t>Integration Testing</a:t>
            </a:r>
            <a:endParaRPr lang="en-IN" b="1" dirty="0"/>
          </a:p>
        </p:txBody>
      </p:sp>
      <p:sp>
        <p:nvSpPr>
          <p:cNvPr id="7" name="Rectangle 6"/>
          <p:cNvSpPr/>
          <p:nvPr/>
        </p:nvSpPr>
        <p:spPr>
          <a:xfrm>
            <a:off x="648228" y="1305342"/>
            <a:ext cx="10505194" cy="2950872"/>
          </a:xfrm>
          <a:prstGeom prst="rect">
            <a:avLst/>
          </a:prstGeom>
        </p:spPr>
        <p:txBody>
          <a:bodyPr wrap="square">
            <a:spAutoFit/>
          </a:bodyPr>
          <a:lstStyle/>
          <a:p>
            <a:pPr marR="30480" algn="just">
              <a:lnSpc>
                <a:spcPct val="150000"/>
              </a:lnSpc>
              <a:spcBef>
                <a:spcPts val="600"/>
              </a:spcBef>
              <a:spcAft>
                <a:spcPts val="720"/>
              </a:spcAft>
            </a:pPr>
            <a:r>
              <a:rPr lang="en-IN" dirty="0">
                <a:ea typeface="Times New Roman" panose="02020603050405020304" pitchFamily="18" charset="0"/>
              </a:rPr>
              <a:t>After each unit is thoroughly tested, it is integrated with other units to create modules or components that are designed to perform specific tasks or activities. These are then tested as group through integration testing to ensure whole segments of an application behave as expected (</a:t>
            </a:r>
            <a:r>
              <a:rPr lang="en-IN" dirty="0" err="1">
                <a:ea typeface="Times New Roman" panose="02020603050405020304" pitchFamily="18" charset="0"/>
              </a:rPr>
              <a:t>i.e</a:t>
            </a:r>
            <a:r>
              <a:rPr lang="en-IN" dirty="0">
                <a:ea typeface="Times New Roman" panose="02020603050405020304" pitchFamily="18" charset="0"/>
              </a:rPr>
              <a:t>, the interactions between units are seamless). These tests are often framed by user scenarios, such as logging into an application or opening files. Integrated tests can be conducted by either developers or independent testers and are usually comprised of a combination of automated functional and manual tests.</a:t>
            </a:r>
            <a:endParaRPr lang="en-IN" dirty="0">
              <a:effectLst/>
              <a:ea typeface="Times New Roman" panose="02020603050405020304" pitchFamily="18" charset="0"/>
            </a:endParaRPr>
          </a:p>
        </p:txBody>
      </p:sp>
    </p:spTree>
    <p:extLst>
      <p:ext uri="{BB962C8B-B14F-4D97-AF65-F5344CB8AC3E}">
        <p14:creationId xmlns:p14="http://schemas.microsoft.com/office/powerpoint/2010/main" val="14057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9414" y="0"/>
            <a:ext cx="1542585" cy="1193180"/>
          </a:xfrm>
          <a:prstGeom prst="rect">
            <a:avLst/>
          </a:prstGeom>
        </p:spPr>
      </p:pic>
      <p:sp>
        <p:nvSpPr>
          <p:cNvPr id="6" name="Rectangle 5"/>
          <p:cNvSpPr/>
          <p:nvPr/>
        </p:nvSpPr>
        <p:spPr>
          <a:xfrm>
            <a:off x="648228" y="596590"/>
            <a:ext cx="7355594" cy="461665"/>
          </a:xfrm>
          <a:prstGeom prst="rect">
            <a:avLst/>
          </a:prstGeom>
        </p:spPr>
        <p:txBody>
          <a:bodyPr wrap="square">
            <a:spAutoFit/>
          </a:bodyPr>
          <a:lstStyle/>
          <a:p>
            <a:r>
              <a:rPr lang="en-IN" sz="2400" b="1" dirty="0" smtClean="0"/>
              <a:t>TEST CASES</a:t>
            </a:r>
            <a:endParaRPr lang="en-IN" sz="2400" b="1" dirty="0"/>
          </a:p>
        </p:txBody>
      </p:sp>
      <p:graphicFrame>
        <p:nvGraphicFramePr>
          <p:cNvPr id="2" name="Table 1"/>
          <p:cNvGraphicFramePr>
            <a:graphicFrameLocks noGrp="1"/>
          </p:cNvGraphicFramePr>
          <p:nvPr>
            <p:extLst>
              <p:ext uri="{D42A27DB-BD31-4B8C-83A1-F6EECF244321}">
                <p14:modId xmlns:p14="http://schemas.microsoft.com/office/powerpoint/2010/main" val="1873398706"/>
              </p:ext>
            </p:extLst>
          </p:nvPr>
        </p:nvGraphicFramePr>
        <p:xfrm>
          <a:off x="648228" y="2393507"/>
          <a:ext cx="10482616" cy="3679914"/>
        </p:xfrm>
        <a:graphic>
          <a:graphicData uri="http://schemas.openxmlformats.org/drawingml/2006/table">
            <a:tbl>
              <a:tblPr firstRow="1" firstCol="1" bandRow="1">
                <a:tableStyleId>{5C22544A-7EE6-4342-B048-85BDC9FD1C3A}</a:tableStyleId>
              </a:tblPr>
              <a:tblGrid>
                <a:gridCol w="1500750"/>
                <a:gridCol w="2228492"/>
                <a:gridCol w="1519808"/>
                <a:gridCol w="1856879"/>
                <a:gridCol w="2195144"/>
                <a:gridCol w="1181543"/>
              </a:tblGrid>
              <a:tr h="1226638">
                <a:tc>
                  <a:txBody>
                    <a:bodyPr/>
                    <a:lstStyle/>
                    <a:p>
                      <a:pPr marR="30480" algn="ctr">
                        <a:lnSpc>
                          <a:spcPct val="150000"/>
                        </a:lnSpc>
                        <a:spcBef>
                          <a:spcPts val="600"/>
                        </a:spcBef>
                        <a:spcAft>
                          <a:spcPts val="0"/>
                        </a:spcAft>
                      </a:pPr>
                      <a:r>
                        <a:rPr lang="en-US" sz="1100" dirty="0">
                          <a:effectLst/>
                        </a:rPr>
                        <a:t>Test Case</a:t>
                      </a:r>
                      <a:endParaRPr lang="en-IN" sz="1100" dirty="0">
                        <a:effectLst/>
                      </a:endParaRPr>
                    </a:p>
                    <a:p>
                      <a:pPr marR="30480" algn="ctr">
                        <a:lnSpc>
                          <a:spcPct val="150000"/>
                        </a:lnSpc>
                        <a:spcAft>
                          <a:spcPts val="720"/>
                        </a:spcAft>
                      </a:pPr>
                      <a:r>
                        <a:rPr lang="en-US" sz="1100" dirty="0">
                          <a:effectLst/>
                        </a:rPr>
                        <a:t>ID</a:t>
                      </a:r>
                      <a:endParaRPr lang="en-IN" sz="1100" dirty="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pPr>
                      <a:r>
                        <a:rPr lang="en-US" sz="1100">
                          <a:effectLst/>
                        </a:rPr>
                        <a:t>Test</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spcAft>
                          <a:spcPts val="0"/>
                        </a:spcAft>
                      </a:pPr>
                      <a:r>
                        <a:rPr lang="en-US" sz="1100">
                          <a:effectLst/>
                        </a:rPr>
                        <a:t>Expected</a:t>
                      </a:r>
                      <a:endParaRPr lang="en-IN" sz="1100">
                        <a:effectLst/>
                      </a:endParaRPr>
                    </a:p>
                    <a:p>
                      <a:pPr marR="30480" algn="just">
                        <a:lnSpc>
                          <a:spcPct val="150000"/>
                        </a:lnSpc>
                        <a:spcAft>
                          <a:spcPts val="720"/>
                        </a:spcAft>
                      </a:pPr>
                      <a:r>
                        <a:rPr lang="en-US" sz="1100">
                          <a:effectLst/>
                        </a:rPr>
                        <a:t>Input</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pPr>
                      <a:r>
                        <a:rPr lang="en-US" sz="1100">
                          <a:effectLst/>
                        </a:rPr>
                        <a:t>Expected Output</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pPr>
                      <a:r>
                        <a:rPr lang="en-US" sz="1100">
                          <a:effectLst/>
                        </a:rPr>
                        <a:t>Actual Result</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pPr>
                      <a:r>
                        <a:rPr lang="en-US" sz="1100">
                          <a:effectLst/>
                        </a:rPr>
                        <a:t>Status</a:t>
                      </a:r>
                      <a:endParaRPr lang="en-IN" sz="1100">
                        <a:effectLst/>
                        <a:latin typeface="Calibri" panose="020F0502020204030204" pitchFamily="34" charset="0"/>
                        <a:ea typeface="Times New Roman" panose="02020603050405020304" pitchFamily="18" charset="0"/>
                      </a:endParaRPr>
                    </a:p>
                  </a:txBody>
                  <a:tcPr marL="68580" marR="68580" marT="0" marB="0"/>
                </a:tc>
              </a:tr>
              <a:tr h="1226638">
                <a:tc>
                  <a:txBody>
                    <a:bodyPr/>
                    <a:lstStyle/>
                    <a:p>
                      <a:pPr marR="30480" algn="just">
                        <a:lnSpc>
                          <a:spcPct val="150000"/>
                        </a:lnSpc>
                        <a:spcBef>
                          <a:spcPts val="600"/>
                        </a:spcBef>
                        <a:spcAft>
                          <a:spcPts val="720"/>
                        </a:spcAft>
                      </a:pPr>
                      <a:r>
                        <a:rPr lang="en-IN" sz="1100">
                          <a:effectLst/>
                        </a:rPr>
                        <a:t>1.</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pPr>
                      <a:r>
                        <a:rPr lang="en-US" sz="1100">
                          <a:effectLst/>
                        </a:rPr>
                        <a:t>To Login into the Employer Dashboard</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spcBef>
                          <a:spcPts val="600"/>
                        </a:spcBef>
                        <a:spcAft>
                          <a:spcPts val="0"/>
                        </a:spcAft>
                      </a:pPr>
                      <a:r>
                        <a:rPr lang="en-US" sz="1100" dirty="0" smtClean="0">
                          <a:effectLst/>
                        </a:rPr>
                        <a:t>Username,</a:t>
                      </a:r>
                      <a:endParaRPr lang="en-IN" sz="1100" dirty="0">
                        <a:effectLst/>
                      </a:endParaRPr>
                    </a:p>
                    <a:p>
                      <a:pPr marR="30480" algn="just">
                        <a:lnSpc>
                          <a:spcPct val="150000"/>
                        </a:lnSpc>
                        <a:spcAft>
                          <a:spcPts val="720"/>
                        </a:spcAft>
                      </a:pPr>
                      <a:r>
                        <a:rPr lang="en-US" sz="1100" dirty="0">
                          <a:effectLst/>
                        </a:rPr>
                        <a:t>Password</a:t>
                      </a:r>
                      <a:endParaRPr lang="en-IN" sz="1100" dirty="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pPr>
                      <a:r>
                        <a:rPr lang="en-US" sz="1100" dirty="0">
                          <a:effectLst/>
                        </a:rPr>
                        <a:t>Login Successfully</a:t>
                      </a:r>
                      <a:endParaRPr lang="en-IN" sz="1100" dirty="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pPr>
                      <a:r>
                        <a:rPr lang="en-US" sz="1100">
                          <a:effectLst/>
                        </a:rPr>
                        <a:t>Logged in Successfully (Employer Dashboard)</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spcBef>
                          <a:spcPts val="600"/>
                        </a:spcBef>
                        <a:spcAft>
                          <a:spcPts val="720"/>
                        </a:spcAft>
                      </a:pPr>
                      <a:r>
                        <a:rPr lang="en-IN" sz="1100">
                          <a:effectLst/>
                        </a:rPr>
                        <a:t>Pass</a:t>
                      </a:r>
                      <a:endParaRPr lang="en-IN" sz="1100">
                        <a:effectLst/>
                        <a:latin typeface="Calibri" panose="020F0502020204030204" pitchFamily="34" charset="0"/>
                        <a:ea typeface="Times New Roman" panose="02020603050405020304" pitchFamily="18" charset="0"/>
                      </a:endParaRPr>
                    </a:p>
                  </a:txBody>
                  <a:tcPr marL="68580" marR="68580" marT="0" marB="0"/>
                </a:tc>
              </a:tr>
              <a:tr h="1226638">
                <a:tc>
                  <a:txBody>
                    <a:bodyPr/>
                    <a:lstStyle/>
                    <a:p>
                      <a:pPr marR="30480" algn="just">
                        <a:lnSpc>
                          <a:spcPct val="150000"/>
                        </a:lnSpc>
                        <a:spcBef>
                          <a:spcPts val="600"/>
                        </a:spcBef>
                        <a:spcAft>
                          <a:spcPts val="720"/>
                        </a:spcAft>
                      </a:pPr>
                      <a:r>
                        <a:rPr lang="en-IN" sz="1100">
                          <a:effectLst/>
                        </a:rPr>
                        <a:t>2.</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pPr>
                      <a:r>
                        <a:rPr lang="en-US" sz="1100">
                          <a:effectLst/>
                        </a:rPr>
                        <a:t>Trying to Login with wrong Email/Password</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pPr>
                      <a:r>
                        <a:rPr lang="en-US" sz="1100" dirty="0" smtClean="0">
                          <a:effectLst/>
                        </a:rPr>
                        <a:t>Username, </a:t>
                      </a:r>
                      <a:r>
                        <a:rPr lang="en-US" sz="1100" dirty="0">
                          <a:effectLst/>
                        </a:rPr>
                        <a:t>Password</a:t>
                      </a:r>
                      <a:endParaRPr lang="en-IN" sz="1100" dirty="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pPr>
                      <a:r>
                        <a:rPr lang="en-US" sz="1100">
                          <a:effectLst/>
                        </a:rPr>
                        <a:t>Not able to Login</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pPr>
                      <a:r>
                        <a:rPr lang="en-US" sz="1100">
                          <a:effectLst/>
                        </a:rPr>
                        <a:t>Not able to Login</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spcBef>
                          <a:spcPts val="600"/>
                        </a:spcBef>
                        <a:spcAft>
                          <a:spcPts val="720"/>
                        </a:spcAft>
                      </a:pPr>
                      <a:r>
                        <a:rPr lang="en-IN" sz="1100" dirty="0">
                          <a:effectLst/>
                        </a:rPr>
                        <a:t>Pass</a:t>
                      </a:r>
                      <a:endParaRPr lang="en-IN" sz="1100" dirty="0">
                        <a:effectLst/>
                        <a:latin typeface="Calibri" panose="020F0502020204030204" pitchFamily="34" charset="0"/>
                        <a:ea typeface="Times New Roman" panose="02020603050405020304" pitchFamily="18" charset="0"/>
                      </a:endParaRPr>
                    </a:p>
                  </a:txBody>
                  <a:tcPr marL="68580" marR="68580" marT="0" marB="0"/>
                </a:tc>
              </a:tr>
            </a:tbl>
          </a:graphicData>
        </a:graphic>
      </p:graphicFrame>
      <p:sp>
        <p:nvSpPr>
          <p:cNvPr id="4" name="Rectangle 3"/>
          <p:cNvSpPr/>
          <p:nvPr/>
        </p:nvSpPr>
        <p:spPr>
          <a:xfrm>
            <a:off x="648228" y="1193180"/>
            <a:ext cx="10347150" cy="1200329"/>
          </a:xfrm>
          <a:prstGeom prst="rect">
            <a:avLst/>
          </a:prstGeom>
        </p:spPr>
        <p:txBody>
          <a:bodyPr wrap="square">
            <a:spAutoFit/>
          </a:bodyPr>
          <a:lstStyle/>
          <a:p>
            <a:pPr marL="342900" indent="-342900" algn="just" defTabSz="914400" eaLnBrk="0" fontAlgn="base" hangingPunct="0">
              <a:spcBef>
                <a:spcPct val="0"/>
              </a:spcBef>
              <a:spcAft>
                <a:spcPct val="0"/>
              </a:spcAft>
              <a:buAutoNum type="arabicPeriod"/>
            </a:pPr>
            <a:r>
              <a:rPr lang="en-US" altLang="en-US" b="1" dirty="0" smtClean="0">
                <a:ea typeface="Times New Roman" panose="02020603050405020304" pitchFamily="18" charset="0"/>
              </a:rPr>
              <a:t>Login </a:t>
            </a:r>
          </a:p>
          <a:p>
            <a:pPr algn="just" defTabSz="914400" eaLnBrk="0" fontAlgn="base" hangingPunct="0">
              <a:spcBef>
                <a:spcPct val="0"/>
              </a:spcBef>
              <a:spcAft>
                <a:spcPct val="0"/>
              </a:spcAft>
            </a:pPr>
            <a:endParaRPr lang="en-US" altLang="en-US" b="1" dirty="0" smtClean="0">
              <a:ea typeface="Times New Roman" panose="02020603050405020304" pitchFamily="18" charset="0"/>
            </a:endParaRPr>
          </a:p>
          <a:p>
            <a:pPr marL="342900" indent="-342900" algn="just" defTabSz="914400" eaLnBrk="0" fontAlgn="base" hangingPunct="0">
              <a:spcBef>
                <a:spcPct val="0"/>
              </a:spcBef>
              <a:spcAft>
                <a:spcPct val="0"/>
              </a:spcAft>
              <a:buFont typeface="Arial" panose="020B0604020202020204" pitchFamily="34" charset="0"/>
              <a:buChar char="•"/>
            </a:pPr>
            <a:r>
              <a:rPr lang="en-US" altLang="en-US" b="1" dirty="0" smtClean="0">
                <a:ea typeface="Times New Roman" panose="02020603050405020304" pitchFamily="18" charset="0"/>
              </a:rPr>
              <a:t>Employer </a:t>
            </a:r>
            <a:r>
              <a:rPr lang="en-US" altLang="en-US" b="1" dirty="0">
                <a:ea typeface="Times New Roman" panose="02020603050405020304" pitchFamily="18" charset="0"/>
              </a:rPr>
              <a:t>Login</a:t>
            </a:r>
            <a:endParaRPr lang="en-US" altLang="en-US" dirty="0"/>
          </a:p>
          <a:p>
            <a:pPr lvl="0" algn="just" defTabSz="914400" eaLnBrk="0" fontAlgn="base" hangingPunct="0">
              <a:spcBef>
                <a:spcPct val="0"/>
              </a:spcBef>
              <a:spcAft>
                <a:spcPct val="0"/>
              </a:spcAft>
            </a:pPr>
            <a:endParaRPr lang="en-US" altLang="en-US"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4281597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9414" y="0"/>
            <a:ext cx="1542585" cy="1193180"/>
          </a:xfrm>
          <a:prstGeom prst="rect">
            <a:avLst/>
          </a:prstGeom>
        </p:spPr>
      </p:pic>
      <p:sp>
        <p:nvSpPr>
          <p:cNvPr id="6" name="Rectangle 5"/>
          <p:cNvSpPr/>
          <p:nvPr/>
        </p:nvSpPr>
        <p:spPr>
          <a:xfrm>
            <a:off x="648228" y="596590"/>
            <a:ext cx="7355594" cy="369332"/>
          </a:xfrm>
          <a:prstGeom prst="rect">
            <a:avLst/>
          </a:prstGeom>
        </p:spPr>
        <p:txBody>
          <a:bodyPr wrap="square">
            <a:spAutoFit/>
          </a:bodyPr>
          <a:lstStyle/>
          <a:p>
            <a:pPr marL="285750" indent="-285750">
              <a:buFont typeface="Arial" panose="020B0604020202020204" pitchFamily="34" charset="0"/>
              <a:buChar char="•"/>
            </a:pPr>
            <a:r>
              <a:rPr lang="en-IN" b="1" dirty="0" smtClean="0"/>
              <a:t>Candidate Login</a:t>
            </a:r>
            <a:endParaRPr lang="en-IN" b="1" dirty="0"/>
          </a:p>
        </p:txBody>
      </p:sp>
      <p:graphicFrame>
        <p:nvGraphicFramePr>
          <p:cNvPr id="2" name="Table 1"/>
          <p:cNvGraphicFramePr>
            <a:graphicFrameLocks noGrp="1"/>
          </p:cNvGraphicFramePr>
          <p:nvPr>
            <p:extLst>
              <p:ext uri="{D42A27DB-BD31-4B8C-83A1-F6EECF244321}">
                <p14:modId xmlns:p14="http://schemas.microsoft.com/office/powerpoint/2010/main" val="2177371776"/>
              </p:ext>
            </p:extLst>
          </p:nvPr>
        </p:nvGraphicFramePr>
        <p:xfrm>
          <a:off x="648228" y="1591733"/>
          <a:ext cx="9556928" cy="3759200"/>
        </p:xfrm>
        <a:graphic>
          <a:graphicData uri="http://schemas.openxmlformats.org/drawingml/2006/table">
            <a:tbl>
              <a:tblPr firstRow="1" firstCol="1" bandRow="1">
                <a:tableStyleId>{5C22544A-7EE6-4342-B048-85BDC9FD1C3A}</a:tableStyleId>
              </a:tblPr>
              <a:tblGrid>
                <a:gridCol w="1364192"/>
                <a:gridCol w="2025718"/>
                <a:gridCol w="1564491"/>
                <a:gridCol w="1779947"/>
                <a:gridCol w="1720399"/>
                <a:gridCol w="1102181"/>
              </a:tblGrid>
              <a:tr h="878256">
                <a:tc>
                  <a:txBody>
                    <a:bodyPr/>
                    <a:lstStyle/>
                    <a:p>
                      <a:pPr marR="30480" algn="ctr">
                        <a:lnSpc>
                          <a:spcPct val="150000"/>
                        </a:lnSpc>
                        <a:spcBef>
                          <a:spcPts val="600"/>
                        </a:spcBef>
                        <a:spcAft>
                          <a:spcPts val="0"/>
                        </a:spcAft>
                      </a:pPr>
                      <a:r>
                        <a:rPr lang="en-US" sz="1100" dirty="0">
                          <a:effectLst/>
                        </a:rPr>
                        <a:t>Test Case</a:t>
                      </a:r>
                      <a:endParaRPr lang="en-IN" sz="1100" dirty="0">
                        <a:effectLst/>
                      </a:endParaRPr>
                    </a:p>
                    <a:p>
                      <a:pPr marR="30480" algn="ctr">
                        <a:lnSpc>
                          <a:spcPct val="150000"/>
                        </a:lnSpc>
                        <a:spcAft>
                          <a:spcPts val="720"/>
                        </a:spcAft>
                      </a:pPr>
                      <a:r>
                        <a:rPr lang="en-US" sz="1100" dirty="0">
                          <a:effectLst/>
                        </a:rPr>
                        <a:t>ID</a:t>
                      </a:r>
                      <a:endParaRPr lang="en-IN" sz="1100" dirty="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pPr>
                      <a:r>
                        <a:rPr lang="en-US" sz="1100">
                          <a:effectLst/>
                        </a:rPr>
                        <a:t>Test</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spcAft>
                          <a:spcPts val="0"/>
                        </a:spcAft>
                      </a:pPr>
                      <a:r>
                        <a:rPr lang="en-US" sz="1100">
                          <a:effectLst/>
                        </a:rPr>
                        <a:t>Expected</a:t>
                      </a:r>
                      <a:endParaRPr lang="en-IN" sz="1100">
                        <a:effectLst/>
                      </a:endParaRPr>
                    </a:p>
                    <a:p>
                      <a:pPr marR="30480" algn="just">
                        <a:lnSpc>
                          <a:spcPct val="150000"/>
                        </a:lnSpc>
                        <a:spcAft>
                          <a:spcPts val="720"/>
                        </a:spcAft>
                      </a:pPr>
                      <a:r>
                        <a:rPr lang="en-US" sz="1100">
                          <a:effectLst/>
                        </a:rPr>
                        <a:t>Input</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pPr>
                      <a:r>
                        <a:rPr lang="en-US" sz="1100">
                          <a:effectLst/>
                        </a:rPr>
                        <a:t>Expected Output</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pPr>
                      <a:r>
                        <a:rPr lang="en-US" sz="1100">
                          <a:effectLst/>
                        </a:rPr>
                        <a:t>Actual Result</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pPr>
                      <a:r>
                        <a:rPr lang="en-US" sz="1100">
                          <a:effectLst/>
                        </a:rPr>
                        <a:t>Status</a:t>
                      </a:r>
                      <a:endParaRPr lang="en-IN" sz="1100">
                        <a:effectLst/>
                        <a:latin typeface="Calibri" panose="020F0502020204030204" pitchFamily="34" charset="0"/>
                        <a:ea typeface="Times New Roman" panose="02020603050405020304" pitchFamily="18" charset="0"/>
                      </a:endParaRPr>
                    </a:p>
                  </a:txBody>
                  <a:tcPr marL="68580" marR="68580" marT="0" marB="0"/>
                </a:tc>
              </a:tr>
              <a:tr h="1756511">
                <a:tc>
                  <a:txBody>
                    <a:bodyPr/>
                    <a:lstStyle/>
                    <a:p>
                      <a:pPr marR="30480" algn="just">
                        <a:lnSpc>
                          <a:spcPct val="150000"/>
                        </a:lnSpc>
                        <a:spcBef>
                          <a:spcPts val="600"/>
                        </a:spcBef>
                        <a:spcAft>
                          <a:spcPts val="720"/>
                        </a:spcAft>
                      </a:pPr>
                      <a:r>
                        <a:rPr lang="en-IN" sz="1100">
                          <a:effectLst/>
                        </a:rPr>
                        <a:t>1.</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pPr>
                      <a:r>
                        <a:rPr lang="en-US" sz="1100" dirty="0">
                          <a:effectLst/>
                        </a:rPr>
                        <a:t>To Login into the Candidate Dashboard</a:t>
                      </a:r>
                      <a:endParaRPr lang="en-IN" sz="1100" dirty="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spcBef>
                          <a:spcPts val="600"/>
                        </a:spcBef>
                        <a:spcAft>
                          <a:spcPts val="0"/>
                        </a:spcAft>
                      </a:pPr>
                      <a:r>
                        <a:rPr lang="en-US" sz="1100">
                          <a:effectLst/>
                        </a:rPr>
                        <a:t>Username,</a:t>
                      </a:r>
                      <a:endParaRPr lang="en-IN" sz="1100">
                        <a:effectLst/>
                      </a:endParaRPr>
                    </a:p>
                    <a:p>
                      <a:pPr marR="30480" algn="just">
                        <a:lnSpc>
                          <a:spcPct val="150000"/>
                        </a:lnSpc>
                        <a:spcAft>
                          <a:spcPts val="720"/>
                        </a:spcAft>
                      </a:pPr>
                      <a:r>
                        <a:rPr lang="en-US" sz="1100">
                          <a:effectLst/>
                        </a:rPr>
                        <a:t>Password</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pPr>
                      <a:r>
                        <a:rPr lang="en-US" sz="1100">
                          <a:effectLst/>
                        </a:rPr>
                        <a:t>Login Successfully</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pPr>
                      <a:r>
                        <a:rPr lang="en-US" sz="1100">
                          <a:effectLst/>
                        </a:rPr>
                        <a:t>Logged in Successfully (Candidate Dashboard)</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spcBef>
                          <a:spcPts val="600"/>
                        </a:spcBef>
                        <a:spcAft>
                          <a:spcPts val="720"/>
                        </a:spcAft>
                      </a:pPr>
                      <a:r>
                        <a:rPr lang="en-IN" sz="1100">
                          <a:effectLst/>
                        </a:rPr>
                        <a:t>Pass</a:t>
                      </a:r>
                      <a:endParaRPr lang="en-IN" sz="1100">
                        <a:effectLst/>
                        <a:latin typeface="Calibri" panose="020F0502020204030204" pitchFamily="34" charset="0"/>
                        <a:ea typeface="Times New Roman" panose="02020603050405020304" pitchFamily="18" charset="0"/>
                      </a:endParaRPr>
                    </a:p>
                  </a:txBody>
                  <a:tcPr marL="68580" marR="68580" marT="0" marB="0"/>
                </a:tc>
              </a:tr>
              <a:tr h="1124433">
                <a:tc>
                  <a:txBody>
                    <a:bodyPr/>
                    <a:lstStyle/>
                    <a:p>
                      <a:pPr marR="30480" algn="just">
                        <a:lnSpc>
                          <a:spcPct val="150000"/>
                        </a:lnSpc>
                        <a:spcBef>
                          <a:spcPts val="600"/>
                        </a:spcBef>
                        <a:spcAft>
                          <a:spcPts val="720"/>
                        </a:spcAft>
                      </a:pPr>
                      <a:r>
                        <a:rPr lang="en-IN" sz="1100">
                          <a:effectLst/>
                        </a:rPr>
                        <a:t>2.</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pPr>
                      <a:r>
                        <a:rPr lang="en-US" sz="1100">
                          <a:effectLst/>
                        </a:rPr>
                        <a:t>Trying to Login with wrong Email/Password</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pPr>
                      <a:r>
                        <a:rPr lang="en-US" sz="1100">
                          <a:effectLst/>
                        </a:rPr>
                        <a:t>Username, Password</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pPr>
                      <a:r>
                        <a:rPr lang="en-US" sz="1100">
                          <a:effectLst/>
                        </a:rPr>
                        <a:t>Not able to Login</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pPr>
                      <a:r>
                        <a:rPr lang="en-US" sz="1100">
                          <a:effectLst/>
                        </a:rPr>
                        <a:t>Not able to Login</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spcBef>
                          <a:spcPts val="600"/>
                        </a:spcBef>
                        <a:spcAft>
                          <a:spcPts val="720"/>
                        </a:spcAft>
                      </a:pPr>
                      <a:r>
                        <a:rPr lang="en-IN" sz="1100" dirty="0">
                          <a:effectLst/>
                        </a:rPr>
                        <a:t>Pass</a:t>
                      </a:r>
                      <a:endParaRPr lang="en-IN" sz="1100" dirty="0">
                        <a:effectLst/>
                        <a:latin typeface="Calibri" panose="020F0502020204030204" pitchFamily="34" charset="0"/>
                        <a:ea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3455855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9414" y="0"/>
            <a:ext cx="1542585" cy="1193180"/>
          </a:xfrm>
          <a:prstGeom prst="rect">
            <a:avLst/>
          </a:prstGeom>
        </p:spPr>
      </p:pic>
      <p:sp>
        <p:nvSpPr>
          <p:cNvPr id="6" name="Rectangle 5"/>
          <p:cNvSpPr/>
          <p:nvPr/>
        </p:nvSpPr>
        <p:spPr>
          <a:xfrm>
            <a:off x="648228" y="596590"/>
            <a:ext cx="7355594" cy="369332"/>
          </a:xfrm>
          <a:prstGeom prst="rect">
            <a:avLst/>
          </a:prstGeom>
        </p:spPr>
        <p:txBody>
          <a:bodyPr wrap="square">
            <a:spAutoFit/>
          </a:bodyPr>
          <a:lstStyle/>
          <a:p>
            <a:pPr lvl="0"/>
            <a:r>
              <a:rPr lang="en-IN" b="1" dirty="0"/>
              <a:t>Register New Employer, Candidate </a:t>
            </a:r>
            <a:endParaRPr lang="en-IN" dirty="0"/>
          </a:p>
        </p:txBody>
      </p:sp>
      <p:graphicFrame>
        <p:nvGraphicFramePr>
          <p:cNvPr id="3" name="Table 2"/>
          <p:cNvGraphicFramePr>
            <a:graphicFrameLocks noGrp="1"/>
          </p:cNvGraphicFramePr>
          <p:nvPr>
            <p:extLst>
              <p:ext uri="{D42A27DB-BD31-4B8C-83A1-F6EECF244321}">
                <p14:modId xmlns:p14="http://schemas.microsoft.com/office/powerpoint/2010/main" val="75738495"/>
              </p:ext>
            </p:extLst>
          </p:nvPr>
        </p:nvGraphicFramePr>
        <p:xfrm>
          <a:off x="648225" y="1535291"/>
          <a:ext cx="9771418" cy="4312353"/>
        </p:xfrm>
        <a:graphic>
          <a:graphicData uri="http://schemas.openxmlformats.org/drawingml/2006/table">
            <a:tbl>
              <a:tblPr firstRow="1" firstCol="1" bandRow="1">
                <a:tableStyleId>{5C22544A-7EE6-4342-B048-85BDC9FD1C3A}</a:tableStyleId>
              </a:tblPr>
              <a:tblGrid>
                <a:gridCol w="1391184"/>
                <a:gridCol w="2065799"/>
                <a:gridCol w="1871475"/>
                <a:gridCol w="1631883"/>
                <a:gridCol w="1721315"/>
                <a:gridCol w="1089762"/>
              </a:tblGrid>
              <a:tr h="772469">
                <a:tc>
                  <a:txBody>
                    <a:bodyPr/>
                    <a:lstStyle/>
                    <a:p>
                      <a:pPr marR="30480" algn="ctr">
                        <a:lnSpc>
                          <a:spcPct val="150000"/>
                        </a:lnSpc>
                        <a:spcBef>
                          <a:spcPts val="600"/>
                        </a:spcBef>
                        <a:spcAft>
                          <a:spcPts val="0"/>
                        </a:spcAft>
                      </a:pPr>
                      <a:r>
                        <a:rPr lang="en-US" sz="1100">
                          <a:effectLst/>
                        </a:rPr>
                        <a:t>Test Case</a:t>
                      </a:r>
                      <a:endParaRPr lang="en-IN" sz="1100">
                        <a:effectLst/>
                      </a:endParaRPr>
                    </a:p>
                    <a:p>
                      <a:pPr marR="30480" algn="ctr">
                        <a:lnSpc>
                          <a:spcPct val="150000"/>
                        </a:lnSpc>
                        <a:spcAft>
                          <a:spcPts val="720"/>
                        </a:spcAft>
                      </a:pPr>
                      <a:r>
                        <a:rPr lang="en-US" sz="1100">
                          <a:effectLst/>
                        </a:rPr>
                        <a:t>ID</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pPr>
                      <a:r>
                        <a:rPr lang="en-US" sz="1100">
                          <a:effectLst/>
                        </a:rPr>
                        <a:t>Test</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spcAft>
                          <a:spcPts val="0"/>
                        </a:spcAft>
                      </a:pPr>
                      <a:r>
                        <a:rPr lang="en-US" sz="1100">
                          <a:effectLst/>
                        </a:rPr>
                        <a:t>Expected</a:t>
                      </a:r>
                      <a:endParaRPr lang="en-IN" sz="1100">
                        <a:effectLst/>
                      </a:endParaRPr>
                    </a:p>
                    <a:p>
                      <a:pPr marR="30480" algn="just">
                        <a:lnSpc>
                          <a:spcPct val="150000"/>
                        </a:lnSpc>
                        <a:spcAft>
                          <a:spcPts val="720"/>
                        </a:spcAft>
                      </a:pPr>
                      <a:r>
                        <a:rPr lang="en-US" sz="1100">
                          <a:effectLst/>
                        </a:rPr>
                        <a:t>Input</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pPr>
                      <a:r>
                        <a:rPr lang="en-US" sz="1100">
                          <a:effectLst/>
                        </a:rPr>
                        <a:t>Expected Output</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pPr>
                      <a:r>
                        <a:rPr lang="en-US" sz="1100">
                          <a:effectLst/>
                        </a:rPr>
                        <a:t>Actual Result</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pPr>
                      <a:r>
                        <a:rPr lang="en-US" sz="1100">
                          <a:effectLst/>
                        </a:rPr>
                        <a:t>Status</a:t>
                      </a:r>
                      <a:endParaRPr lang="en-IN" sz="1100">
                        <a:effectLst/>
                        <a:latin typeface="Calibri" panose="020F0502020204030204" pitchFamily="34" charset="0"/>
                        <a:ea typeface="Times New Roman" panose="02020603050405020304" pitchFamily="18" charset="0"/>
                      </a:endParaRPr>
                    </a:p>
                  </a:txBody>
                  <a:tcPr marL="68580" marR="68580" marT="0" marB="0"/>
                </a:tc>
              </a:tr>
              <a:tr h="1650030">
                <a:tc>
                  <a:txBody>
                    <a:bodyPr/>
                    <a:lstStyle/>
                    <a:p>
                      <a:pPr marR="30480" algn="just">
                        <a:lnSpc>
                          <a:spcPct val="150000"/>
                        </a:lnSpc>
                        <a:spcBef>
                          <a:spcPts val="600"/>
                        </a:spcBef>
                        <a:spcAft>
                          <a:spcPts val="720"/>
                        </a:spcAft>
                      </a:pPr>
                      <a:r>
                        <a:rPr lang="en-IN" sz="1100">
                          <a:effectLst/>
                        </a:rPr>
                        <a:t>1.</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pPr>
                      <a:r>
                        <a:rPr lang="en-US" sz="1100">
                          <a:effectLst/>
                        </a:rPr>
                        <a:t>To Register new Employer and Candidate</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spcAft>
                          <a:spcPts val="720"/>
                        </a:spcAft>
                      </a:pPr>
                      <a:r>
                        <a:rPr lang="en-IN" sz="1100">
                          <a:effectLst/>
                        </a:rPr>
                        <a:t>Name, Email, , Department, Username and Password</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pPr>
                      <a:r>
                        <a:rPr lang="en-US" sz="1100">
                          <a:effectLst/>
                        </a:rPr>
                        <a:t>Registered Successfully</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pPr>
                      <a:r>
                        <a:rPr lang="en-US" sz="1100">
                          <a:effectLst/>
                        </a:rPr>
                        <a:t>Registered Successfully </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spcBef>
                          <a:spcPts val="600"/>
                        </a:spcBef>
                        <a:spcAft>
                          <a:spcPts val="720"/>
                        </a:spcAft>
                      </a:pPr>
                      <a:r>
                        <a:rPr lang="en-IN" sz="1100">
                          <a:effectLst/>
                        </a:rPr>
                        <a:t>Pass</a:t>
                      </a:r>
                      <a:endParaRPr lang="en-IN" sz="1100">
                        <a:effectLst/>
                        <a:latin typeface="Calibri" panose="020F0502020204030204" pitchFamily="34" charset="0"/>
                        <a:ea typeface="Times New Roman" panose="02020603050405020304" pitchFamily="18" charset="0"/>
                      </a:endParaRPr>
                    </a:p>
                  </a:txBody>
                  <a:tcPr marL="68580" marR="68580" marT="0" marB="0"/>
                </a:tc>
              </a:tr>
              <a:tr h="1889854">
                <a:tc>
                  <a:txBody>
                    <a:bodyPr/>
                    <a:lstStyle/>
                    <a:p>
                      <a:pPr marR="30480" algn="just">
                        <a:lnSpc>
                          <a:spcPct val="150000"/>
                        </a:lnSpc>
                        <a:spcBef>
                          <a:spcPts val="600"/>
                        </a:spcBef>
                        <a:spcAft>
                          <a:spcPts val="720"/>
                        </a:spcAft>
                      </a:pPr>
                      <a:r>
                        <a:rPr lang="en-IN" sz="1100">
                          <a:effectLst/>
                        </a:rPr>
                        <a:t>2.</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pPr>
                      <a:r>
                        <a:rPr lang="en-US" sz="1100">
                          <a:effectLst/>
                        </a:rPr>
                        <a:t>Trying to Register with any field being empty or already registered email</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pPr>
                      <a:r>
                        <a:rPr lang="en-IN" sz="1100">
                          <a:effectLst/>
                        </a:rPr>
                        <a:t>Name, Email, Department, Username and Password</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pPr>
                      <a:r>
                        <a:rPr lang="en-US" sz="1100">
                          <a:effectLst/>
                        </a:rPr>
                        <a:t>Not able to Register</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pPr>
                      <a:r>
                        <a:rPr lang="en-US" sz="1100">
                          <a:effectLst/>
                        </a:rPr>
                        <a:t>Not able to Register</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spcBef>
                          <a:spcPts val="600"/>
                        </a:spcBef>
                        <a:spcAft>
                          <a:spcPts val="720"/>
                        </a:spcAft>
                      </a:pPr>
                      <a:r>
                        <a:rPr lang="en-IN" sz="1100" dirty="0">
                          <a:effectLst/>
                        </a:rPr>
                        <a:t>Pass</a:t>
                      </a:r>
                      <a:endParaRPr lang="en-IN" sz="1100" dirty="0">
                        <a:effectLst/>
                        <a:latin typeface="Calibri" panose="020F0502020204030204" pitchFamily="34" charset="0"/>
                        <a:ea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28890707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9414" y="0"/>
            <a:ext cx="1542585" cy="1193180"/>
          </a:xfrm>
          <a:prstGeom prst="rect">
            <a:avLst/>
          </a:prstGeom>
        </p:spPr>
      </p:pic>
      <p:sp>
        <p:nvSpPr>
          <p:cNvPr id="6" name="Rectangle 5"/>
          <p:cNvSpPr/>
          <p:nvPr/>
        </p:nvSpPr>
        <p:spPr>
          <a:xfrm>
            <a:off x="648228" y="596590"/>
            <a:ext cx="7355594" cy="369332"/>
          </a:xfrm>
          <a:prstGeom prst="rect">
            <a:avLst/>
          </a:prstGeom>
        </p:spPr>
        <p:txBody>
          <a:bodyPr wrap="square">
            <a:spAutoFit/>
          </a:bodyPr>
          <a:lstStyle/>
          <a:p>
            <a:pPr lvl="0"/>
            <a:r>
              <a:rPr lang="en-IN" b="1" dirty="0"/>
              <a:t>Upload Document</a:t>
            </a:r>
            <a:endParaRPr lang="en-IN" dirty="0"/>
          </a:p>
        </p:txBody>
      </p:sp>
      <p:graphicFrame>
        <p:nvGraphicFramePr>
          <p:cNvPr id="3" name="Table 2"/>
          <p:cNvGraphicFramePr>
            <a:graphicFrameLocks noGrp="1"/>
          </p:cNvGraphicFramePr>
          <p:nvPr>
            <p:extLst>
              <p:ext uri="{D42A27DB-BD31-4B8C-83A1-F6EECF244321}">
                <p14:modId xmlns:p14="http://schemas.microsoft.com/office/powerpoint/2010/main" val="196307889"/>
              </p:ext>
            </p:extLst>
          </p:nvPr>
        </p:nvGraphicFramePr>
        <p:xfrm>
          <a:off x="648229" y="1546577"/>
          <a:ext cx="9681105" cy="4380089"/>
        </p:xfrm>
        <a:graphic>
          <a:graphicData uri="http://schemas.openxmlformats.org/drawingml/2006/table">
            <a:tbl>
              <a:tblPr firstRow="1" firstCol="1" bandRow="1">
                <a:tableStyleId>{5C22544A-7EE6-4342-B048-85BDC9FD1C3A}</a:tableStyleId>
              </a:tblPr>
              <a:tblGrid>
                <a:gridCol w="1381918"/>
                <a:gridCol w="2020233"/>
                <a:gridCol w="1753720"/>
                <a:gridCol w="1665979"/>
                <a:gridCol w="1621012"/>
                <a:gridCol w="1238243"/>
              </a:tblGrid>
              <a:tr h="1099186">
                <a:tc>
                  <a:txBody>
                    <a:bodyPr/>
                    <a:lstStyle/>
                    <a:p>
                      <a:pPr marL="30480" marR="30480" algn="just">
                        <a:lnSpc>
                          <a:spcPct val="150000"/>
                        </a:lnSpc>
                        <a:spcBef>
                          <a:spcPts val="600"/>
                        </a:spcBef>
                        <a:spcAft>
                          <a:spcPts val="0"/>
                        </a:spcAft>
                      </a:pPr>
                      <a:r>
                        <a:rPr lang="en-US" sz="1100">
                          <a:effectLst/>
                        </a:rPr>
                        <a:t>Test Case ID</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pPr>
                      <a:r>
                        <a:rPr lang="en-US" sz="1100">
                          <a:effectLst/>
                        </a:rPr>
                        <a:t>Test</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spcAft>
                          <a:spcPts val="0"/>
                        </a:spcAft>
                      </a:pPr>
                      <a:r>
                        <a:rPr lang="en-US" sz="1100">
                          <a:effectLst/>
                        </a:rPr>
                        <a:t>Expected</a:t>
                      </a:r>
                      <a:endParaRPr lang="en-IN" sz="1100">
                        <a:effectLst/>
                      </a:endParaRPr>
                    </a:p>
                    <a:p>
                      <a:pPr marR="30480" algn="just">
                        <a:lnSpc>
                          <a:spcPct val="150000"/>
                        </a:lnSpc>
                        <a:spcAft>
                          <a:spcPts val="720"/>
                        </a:spcAft>
                      </a:pPr>
                      <a:r>
                        <a:rPr lang="en-US" sz="1100">
                          <a:effectLst/>
                        </a:rPr>
                        <a:t>Input</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pPr>
                      <a:r>
                        <a:rPr lang="en-US" sz="1100">
                          <a:effectLst/>
                        </a:rPr>
                        <a:t>Expected Output</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pPr>
                      <a:r>
                        <a:rPr lang="en-US" sz="1100">
                          <a:effectLst/>
                        </a:rPr>
                        <a:t>Actual Result</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pPr>
                      <a:r>
                        <a:rPr lang="en-US" sz="1100">
                          <a:effectLst/>
                        </a:rPr>
                        <a:t>Status</a:t>
                      </a:r>
                      <a:endParaRPr lang="en-IN" sz="1100">
                        <a:effectLst/>
                        <a:latin typeface="Calibri" panose="020F0502020204030204" pitchFamily="34" charset="0"/>
                        <a:ea typeface="Times New Roman" panose="02020603050405020304" pitchFamily="18" charset="0"/>
                      </a:endParaRPr>
                    </a:p>
                  </a:txBody>
                  <a:tcPr marL="68580" marR="68580" marT="0" marB="0"/>
                </a:tc>
              </a:tr>
              <a:tr h="1632124">
                <a:tc>
                  <a:txBody>
                    <a:bodyPr/>
                    <a:lstStyle/>
                    <a:p>
                      <a:pPr marR="30480" algn="just">
                        <a:lnSpc>
                          <a:spcPct val="150000"/>
                        </a:lnSpc>
                        <a:spcBef>
                          <a:spcPts val="600"/>
                        </a:spcBef>
                        <a:spcAft>
                          <a:spcPts val="720"/>
                        </a:spcAft>
                      </a:pPr>
                      <a:r>
                        <a:rPr lang="en-IN" sz="1100">
                          <a:effectLst/>
                        </a:rPr>
                        <a:t>1.</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pPr>
                      <a:r>
                        <a:rPr lang="en-US" sz="1100">
                          <a:effectLst/>
                        </a:rPr>
                        <a:t>To Upload Documents for Verification</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spcAft>
                          <a:spcPts val="720"/>
                        </a:spcAft>
                      </a:pPr>
                      <a:r>
                        <a:rPr lang="en-IN" sz="1100">
                          <a:effectLst/>
                        </a:rPr>
                        <a:t>File to upload</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pPr>
                      <a:r>
                        <a:rPr lang="en-US" sz="1100">
                          <a:effectLst/>
                        </a:rPr>
                        <a:t>Uploaded Successfully</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pPr>
                      <a:r>
                        <a:rPr lang="en-US" sz="1100">
                          <a:effectLst/>
                        </a:rPr>
                        <a:t>Uploaded Successfully </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spcBef>
                          <a:spcPts val="600"/>
                        </a:spcBef>
                        <a:spcAft>
                          <a:spcPts val="720"/>
                        </a:spcAft>
                      </a:pPr>
                      <a:r>
                        <a:rPr lang="en-IN" sz="1100">
                          <a:effectLst/>
                        </a:rPr>
                        <a:t>Pass</a:t>
                      </a:r>
                      <a:endParaRPr lang="en-IN" sz="1100">
                        <a:effectLst/>
                        <a:latin typeface="Calibri" panose="020F0502020204030204" pitchFamily="34" charset="0"/>
                        <a:ea typeface="Times New Roman" panose="02020603050405020304" pitchFamily="18" charset="0"/>
                      </a:endParaRPr>
                    </a:p>
                  </a:txBody>
                  <a:tcPr marL="68580" marR="68580" marT="0" marB="0"/>
                </a:tc>
              </a:tr>
              <a:tr h="1648779">
                <a:tc>
                  <a:txBody>
                    <a:bodyPr/>
                    <a:lstStyle/>
                    <a:p>
                      <a:pPr marR="30480" algn="just">
                        <a:lnSpc>
                          <a:spcPct val="150000"/>
                        </a:lnSpc>
                        <a:spcBef>
                          <a:spcPts val="600"/>
                        </a:spcBef>
                        <a:spcAft>
                          <a:spcPts val="720"/>
                        </a:spcAft>
                      </a:pPr>
                      <a:r>
                        <a:rPr lang="en-IN" sz="1100">
                          <a:effectLst/>
                        </a:rPr>
                        <a:t>2.</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pPr>
                      <a:r>
                        <a:rPr lang="en-US" sz="1100">
                          <a:effectLst/>
                        </a:rPr>
                        <a:t>Trying to Submit the form with any field being empty </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pPr>
                      <a:r>
                        <a:rPr lang="en-IN" sz="1100">
                          <a:effectLst/>
                        </a:rPr>
                        <a:t>File to upload</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pPr>
                      <a:r>
                        <a:rPr lang="en-US" sz="1100">
                          <a:effectLst/>
                        </a:rPr>
                        <a:t>Not able to upload the file</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pPr>
                      <a:r>
                        <a:rPr lang="en-US" sz="1100">
                          <a:effectLst/>
                        </a:rPr>
                        <a:t>Not able to upload the  file</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spcBef>
                          <a:spcPts val="600"/>
                        </a:spcBef>
                        <a:spcAft>
                          <a:spcPts val="720"/>
                        </a:spcAft>
                      </a:pPr>
                      <a:r>
                        <a:rPr lang="en-IN" sz="1100" dirty="0">
                          <a:effectLst/>
                        </a:rPr>
                        <a:t>Pass</a:t>
                      </a:r>
                      <a:endParaRPr lang="en-IN" sz="1100" dirty="0">
                        <a:effectLst/>
                        <a:latin typeface="Calibri" panose="020F0502020204030204" pitchFamily="34" charset="0"/>
                        <a:ea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3296914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9414" y="0"/>
            <a:ext cx="1542585" cy="1193180"/>
          </a:xfrm>
          <a:prstGeom prst="rect">
            <a:avLst/>
          </a:prstGeom>
        </p:spPr>
      </p:pic>
      <p:sp>
        <p:nvSpPr>
          <p:cNvPr id="6" name="Rectangle 5"/>
          <p:cNvSpPr/>
          <p:nvPr/>
        </p:nvSpPr>
        <p:spPr>
          <a:xfrm>
            <a:off x="648228" y="596590"/>
            <a:ext cx="7355594" cy="369332"/>
          </a:xfrm>
          <a:prstGeom prst="rect">
            <a:avLst/>
          </a:prstGeom>
        </p:spPr>
        <p:txBody>
          <a:bodyPr wrap="square">
            <a:spAutoFit/>
          </a:bodyPr>
          <a:lstStyle/>
          <a:p>
            <a:pPr lvl="0"/>
            <a:r>
              <a:rPr lang="en-IN" b="1" dirty="0"/>
              <a:t>Approve/Reject Application</a:t>
            </a:r>
            <a:endParaRPr lang="en-IN" dirty="0"/>
          </a:p>
        </p:txBody>
      </p:sp>
      <p:graphicFrame>
        <p:nvGraphicFramePr>
          <p:cNvPr id="3" name="Table 2"/>
          <p:cNvGraphicFramePr>
            <a:graphicFrameLocks noGrp="1"/>
          </p:cNvGraphicFramePr>
          <p:nvPr>
            <p:extLst>
              <p:ext uri="{D42A27DB-BD31-4B8C-83A1-F6EECF244321}">
                <p14:modId xmlns:p14="http://schemas.microsoft.com/office/powerpoint/2010/main" val="352214317"/>
              </p:ext>
            </p:extLst>
          </p:nvPr>
        </p:nvGraphicFramePr>
        <p:xfrm>
          <a:off x="648228" y="1354667"/>
          <a:ext cx="10001186" cy="4368800"/>
        </p:xfrm>
        <a:graphic>
          <a:graphicData uri="http://schemas.openxmlformats.org/drawingml/2006/table">
            <a:tbl>
              <a:tblPr firstRow="1" firstCol="1" bandRow="1">
                <a:tableStyleId>{5C22544A-7EE6-4342-B048-85BDC9FD1C3A}</a:tableStyleId>
              </a:tblPr>
              <a:tblGrid>
                <a:gridCol w="1142051"/>
                <a:gridCol w="1926146"/>
                <a:gridCol w="2094328"/>
                <a:gridCol w="1771600"/>
                <a:gridCol w="1771600"/>
                <a:gridCol w="1295461"/>
              </a:tblGrid>
              <a:tr h="1109662">
                <a:tc>
                  <a:txBody>
                    <a:bodyPr/>
                    <a:lstStyle/>
                    <a:p>
                      <a:pPr marL="30480" marR="30480" algn="just">
                        <a:lnSpc>
                          <a:spcPct val="150000"/>
                        </a:lnSpc>
                        <a:spcBef>
                          <a:spcPts val="600"/>
                        </a:spcBef>
                        <a:spcAft>
                          <a:spcPts val="0"/>
                        </a:spcAft>
                      </a:pPr>
                      <a:r>
                        <a:rPr lang="en-US" sz="1100">
                          <a:effectLst/>
                        </a:rPr>
                        <a:t>Test Case ID</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pPr>
                      <a:r>
                        <a:rPr lang="en-US" sz="1100">
                          <a:effectLst/>
                        </a:rPr>
                        <a:t>Test</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spcAft>
                          <a:spcPts val="0"/>
                        </a:spcAft>
                      </a:pPr>
                      <a:r>
                        <a:rPr lang="en-US" sz="1100">
                          <a:effectLst/>
                        </a:rPr>
                        <a:t>Expected</a:t>
                      </a:r>
                      <a:endParaRPr lang="en-IN" sz="1100">
                        <a:effectLst/>
                      </a:endParaRPr>
                    </a:p>
                    <a:p>
                      <a:pPr marR="30480" algn="just">
                        <a:lnSpc>
                          <a:spcPct val="150000"/>
                        </a:lnSpc>
                        <a:spcAft>
                          <a:spcPts val="720"/>
                        </a:spcAft>
                      </a:pPr>
                      <a:r>
                        <a:rPr lang="en-US" sz="1100">
                          <a:effectLst/>
                        </a:rPr>
                        <a:t>Input</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pPr>
                      <a:r>
                        <a:rPr lang="en-US" sz="1100">
                          <a:effectLst/>
                        </a:rPr>
                        <a:t>Expected Output</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pPr>
                      <a:r>
                        <a:rPr lang="en-US" sz="1100">
                          <a:effectLst/>
                        </a:rPr>
                        <a:t>Actual Result</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pPr>
                      <a:r>
                        <a:rPr lang="en-US" sz="1100">
                          <a:effectLst/>
                        </a:rPr>
                        <a:t>Status</a:t>
                      </a:r>
                      <a:endParaRPr lang="en-IN" sz="1100">
                        <a:effectLst/>
                        <a:latin typeface="Calibri" panose="020F0502020204030204" pitchFamily="34" charset="0"/>
                        <a:ea typeface="Times New Roman" panose="02020603050405020304" pitchFamily="18" charset="0"/>
                      </a:endParaRPr>
                    </a:p>
                  </a:txBody>
                  <a:tcPr marL="68580" marR="68580" marT="0" marB="0"/>
                </a:tc>
              </a:tr>
              <a:tr h="1338353">
                <a:tc>
                  <a:txBody>
                    <a:bodyPr/>
                    <a:lstStyle/>
                    <a:p>
                      <a:pPr marR="30480" algn="just">
                        <a:lnSpc>
                          <a:spcPct val="150000"/>
                        </a:lnSpc>
                        <a:spcBef>
                          <a:spcPts val="600"/>
                        </a:spcBef>
                        <a:spcAft>
                          <a:spcPts val="720"/>
                        </a:spcAft>
                      </a:pPr>
                      <a:r>
                        <a:rPr lang="en-IN" sz="1100">
                          <a:effectLst/>
                        </a:rPr>
                        <a:t>1.</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pPr>
                      <a:r>
                        <a:rPr lang="en-US" sz="1100">
                          <a:effectLst/>
                        </a:rPr>
                        <a:t>To Approve/ Reject Application</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spcAft>
                          <a:spcPts val="720"/>
                        </a:spcAft>
                      </a:pPr>
                      <a:r>
                        <a:rPr lang="en-IN" sz="1100">
                          <a:effectLst/>
                        </a:rPr>
                        <a:t>Click the Approve/Reject Button</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pPr>
                      <a:r>
                        <a:rPr lang="en-US" sz="1100">
                          <a:effectLst/>
                        </a:rPr>
                        <a:t>Approved/ Rejected Successfully</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pPr>
                      <a:r>
                        <a:rPr lang="en-US" sz="1100">
                          <a:effectLst/>
                        </a:rPr>
                        <a:t>Approved/ Rejected Successfully</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spcBef>
                          <a:spcPts val="600"/>
                        </a:spcBef>
                        <a:spcAft>
                          <a:spcPts val="720"/>
                        </a:spcAft>
                      </a:pPr>
                      <a:r>
                        <a:rPr lang="en-IN" sz="1100">
                          <a:effectLst/>
                        </a:rPr>
                        <a:t>Pass</a:t>
                      </a:r>
                      <a:endParaRPr lang="en-IN" sz="1100">
                        <a:effectLst/>
                        <a:latin typeface="Calibri" panose="020F0502020204030204" pitchFamily="34" charset="0"/>
                        <a:ea typeface="Times New Roman" panose="02020603050405020304" pitchFamily="18" charset="0"/>
                      </a:endParaRPr>
                    </a:p>
                  </a:txBody>
                  <a:tcPr marL="68580" marR="68580" marT="0" marB="0"/>
                </a:tc>
              </a:tr>
              <a:tr h="1920785">
                <a:tc>
                  <a:txBody>
                    <a:bodyPr/>
                    <a:lstStyle/>
                    <a:p>
                      <a:pPr marR="30480" algn="just">
                        <a:lnSpc>
                          <a:spcPct val="150000"/>
                        </a:lnSpc>
                        <a:spcBef>
                          <a:spcPts val="600"/>
                        </a:spcBef>
                        <a:spcAft>
                          <a:spcPts val="720"/>
                        </a:spcAft>
                      </a:pPr>
                      <a:r>
                        <a:rPr lang="en-IN" sz="1100">
                          <a:effectLst/>
                        </a:rPr>
                        <a:t>2.</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pPr>
                      <a:r>
                        <a:rPr lang="en-US" sz="1100">
                          <a:effectLst/>
                        </a:rPr>
                        <a:t>Trying to Approve/ Reject without clicking on the button </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pPr>
                      <a:r>
                        <a:rPr lang="en-IN" sz="1100">
                          <a:effectLst/>
                        </a:rPr>
                        <a:t>Click the Approve/Reject Button</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pPr>
                      <a:r>
                        <a:rPr lang="en-US" sz="1100">
                          <a:effectLst/>
                        </a:rPr>
                        <a:t>Not able to Approve/ Reject Application</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pPr>
                      <a:r>
                        <a:rPr lang="en-US" sz="1100">
                          <a:effectLst/>
                        </a:rPr>
                        <a:t>Not able to Approve/ Reject Application</a:t>
                      </a:r>
                      <a:endParaRPr lang="en-IN" sz="1100">
                        <a:effectLst/>
                        <a:latin typeface="Calibri" panose="020F0502020204030204" pitchFamily="34" charset="0"/>
                        <a:ea typeface="Times New Roman" panose="02020603050405020304" pitchFamily="18" charset="0"/>
                      </a:endParaRPr>
                    </a:p>
                  </a:txBody>
                  <a:tcPr marL="68580" marR="68580" marT="0" marB="0"/>
                </a:tc>
                <a:tc>
                  <a:txBody>
                    <a:bodyPr/>
                    <a:lstStyle/>
                    <a:p>
                      <a:pPr marR="30480" algn="just">
                        <a:lnSpc>
                          <a:spcPct val="150000"/>
                        </a:lnSpc>
                        <a:spcBef>
                          <a:spcPts val="600"/>
                        </a:spcBef>
                        <a:spcAft>
                          <a:spcPts val="720"/>
                        </a:spcAft>
                      </a:pPr>
                      <a:r>
                        <a:rPr lang="en-IN" sz="1100" dirty="0">
                          <a:effectLst/>
                        </a:rPr>
                        <a:t>Pass</a:t>
                      </a:r>
                      <a:endParaRPr lang="en-IN" sz="1100" dirty="0">
                        <a:effectLst/>
                        <a:latin typeface="Calibri" panose="020F0502020204030204" pitchFamily="34" charset="0"/>
                        <a:ea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3655442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717395"/>
          </a:xfrm>
        </p:spPr>
        <p:txBody>
          <a:bodyPr>
            <a:normAutofit/>
          </a:bodyPr>
          <a:lstStyle/>
          <a:p>
            <a:pPr algn="l"/>
            <a:r>
              <a:rPr lang="en-IN" sz="2400" dirty="0" smtClean="0"/>
              <a:t>About the organisation</a:t>
            </a:r>
            <a:endParaRPr lang="en-IN" sz="2400" dirty="0"/>
          </a:p>
        </p:txBody>
      </p:sp>
      <p:sp>
        <p:nvSpPr>
          <p:cNvPr id="3" name="Content Placeholder 2"/>
          <p:cNvSpPr>
            <a:spLocks noGrp="1"/>
          </p:cNvSpPr>
          <p:nvPr>
            <p:ph idx="1"/>
          </p:nvPr>
        </p:nvSpPr>
        <p:spPr>
          <a:xfrm>
            <a:off x="913795" y="1326994"/>
            <a:ext cx="10353762" cy="5209273"/>
          </a:xfrm>
        </p:spPr>
        <p:txBody>
          <a:bodyPr>
            <a:normAutofit/>
          </a:bodyPr>
          <a:lstStyle/>
          <a:p>
            <a:r>
              <a:rPr lang="en-GB" sz="1800" dirty="0">
                <a:effectLst/>
              </a:rPr>
              <a:t>ConsultAdd Inc is a leading provider of Information Technology consulting and business process services. We offer strategic insights, technological expertise, and industry experience. ConsultAdd is one of the fastest growing IT consulting companies specializing in finance, banking, insurance, healthcare, retail, e-commerce domains and enterprise web development, data warehouse, business intelligence, big data in technologies</a:t>
            </a:r>
            <a:r>
              <a:rPr lang="en-GB" sz="1800" dirty="0" smtClean="0">
                <a:effectLst/>
              </a:rPr>
              <a:t>.</a:t>
            </a:r>
          </a:p>
          <a:p>
            <a:r>
              <a:rPr lang="en-GB" sz="1800" dirty="0" smtClean="0">
                <a:effectLst/>
              </a:rPr>
              <a:t> </a:t>
            </a:r>
            <a:r>
              <a:rPr lang="en-GB" sz="1800" dirty="0">
                <a:effectLst/>
              </a:rPr>
              <a:t>With over 3</a:t>
            </a:r>
            <a:r>
              <a:rPr lang="en-GB" sz="1800" dirty="0" smtClean="0">
                <a:effectLst/>
              </a:rPr>
              <a:t>50 </a:t>
            </a:r>
            <a:r>
              <a:rPr lang="en-GB" sz="1800" dirty="0">
                <a:effectLst/>
              </a:rPr>
              <a:t>professionals working on information technology projects across united states, ConsultAdd is headquartered in TX and has the presence in Virginia, Pennsylvania, New York. ConsultAdd's offshore center is based in India at Pune</a:t>
            </a:r>
            <a:r>
              <a:rPr lang="en-GB" sz="1800" dirty="0" smtClean="0">
                <a:effectLst/>
              </a:rPr>
              <a:t>.</a:t>
            </a:r>
          </a:p>
          <a:p>
            <a:r>
              <a:rPr lang="en-US" sz="1800" b="1" dirty="0" smtClean="0">
                <a:effectLst/>
              </a:rPr>
              <a:t>Website </a:t>
            </a:r>
            <a:r>
              <a:rPr lang="en-US" sz="1800" dirty="0" smtClean="0">
                <a:effectLst/>
              </a:rPr>
              <a:t>- </a:t>
            </a:r>
            <a:r>
              <a:rPr lang="en-IN" sz="1800" b="1" u="sng" dirty="0" smtClean="0">
                <a:effectLst/>
                <a:hlinkClick r:id="rId2"/>
              </a:rPr>
              <a:t>https</a:t>
            </a:r>
            <a:r>
              <a:rPr lang="en-IN" sz="1800" b="1" u="sng" dirty="0">
                <a:effectLst/>
                <a:hlinkClick r:id="rId2"/>
              </a:rPr>
              <a:t>://consultadd.com/</a:t>
            </a:r>
            <a:endParaRPr lang="en-IN" sz="1800" dirty="0">
              <a:effectLst/>
            </a:endParaRPr>
          </a:p>
          <a:p>
            <a:r>
              <a:rPr lang="en-US" sz="1800" b="1" dirty="0">
                <a:effectLst/>
              </a:rPr>
              <a:t>Company </a:t>
            </a:r>
            <a:r>
              <a:rPr lang="en-US" sz="1800" b="1" dirty="0" smtClean="0">
                <a:effectLst/>
              </a:rPr>
              <a:t>size - </a:t>
            </a:r>
            <a:r>
              <a:rPr lang="en-IN" sz="1800" dirty="0" smtClean="0">
                <a:effectLst/>
              </a:rPr>
              <a:t>400-500</a:t>
            </a:r>
            <a:r>
              <a:rPr lang="en-US" sz="1800" dirty="0" smtClean="0">
                <a:effectLst/>
              </a:rPr>
              <a:t> </a:t>
            </a:r>
            <a:r>
              <a:rPr lang="en-US" sz="1800" dirty="0">
                <a:effectLst/>
              </a:rPr>
              <a:t>employees</a:t>
            </a:r>
            <a:endParaRPr lang="en-IN" sz="1800" dirty="0">
              <a:effectLst/>
            </a:endParaRPr>
          </a:p>
          <a:p>
            <a:r>
              <a:rPr lang="en-US" sz="1800" b="1" dirty="0" smtClean="0">
                <a:effectLst/>
              </a:rPr>
              <a:t>Headquarters </a:t>
            </a:r>
            <a:r>
              <a:rPr lang="en-US" sz="1800" dirty="0" smtClean="0">
                <a:effectLst/>
              </a:rPr>
              <a:t>- </a:t>
            </a:r>
            <a:r>
              <a:rPr lang="en-IN" sz="1800" dirty="0" smtClean="0">
                <a:effectLst/>
              </a:rPr>
              <a:t>Texas</a:t>
            </a:r>
            <a:r>
              <a:rPr lang="en-US" sz="1800" dirty="0">
                <a:effectLst/>
              </a:rPr>
              <a:t>, </a:t>
            </a:r>
            <a:r>
              <a:rPr lang="en-IN" sz="1800" dirty="0">
                <a:effectLst/>
              </a:rPr>
              <a:t>United </a:t>
            </a:r>
            <a:r>
              <a:rPr lang="en-IN" sz="1800" dirty="0" smtClean="0">
                <a:effectLst/>
              </a:rPr>
              <a:t>States,Pune</a:t>
            </a:r>
            <a:r>
              <a:rPr lang="en-IN" sz="1800" dirty="0">
                <a:effectLst/>
              </a:rPr>
              <a:t>, India (Offshore Center)</a:t>
            </a:r>
          </a:p>
          <a:p>
            <a:r>
              <a:rPr lang="en-US" sz="1800" b="1" dirty="0" smtClean="0">
                <a:effectLst/>
              </a:rPr>
              <a:t>Founded -</a:t>
            </a:r>
            <a:r>
              <a:rPr lang="en-IN" sz="1800" dirty="0" smtClean="0">
                <a:effectLst/>
              </a:rPr>
              <a:t> 2011</a:t>
            </a:r>
          </a:p>
          <a:p>
            <a:endParaRPr lang="en-GB" sz="1800" dirty="0" smtClean="0">
              <a:effectLst/>
            </a:endParaRPr>
          </a:p>
          <a:p>
            <a:endParaRPr lang="en-GB" dirty="0">
              <a:effectLs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9414" y="0"/>
            <a:ext cx="1542585" cy="1193180"/>
          </a:xfrm>
          <a:prstGeom prst="rect">
            <a:avLst/>
          </a:prstGeom>
        </p:spPr>
      </p:pic>
    </p:spTree>
    <p:extLst>
      <p:ext uri="{BB962C8B-B14F-4D97-AF65-F5344CB8AC3E}">
        <p14:creationId xmlns:p14="http://schemas.microsoft.com/office/powerpoint/2010/main" val="15703074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9414" y="0"/>
            <a:ext cx="1542585" cy="1193180"/>
          </a:xfrm>
          <a:prstGeom prst="rect">
            <a:avLst/>
          </a:prstGeom>
        </p:spPr>
      </p:pic>
      <p:sp>
        <p:nvSpPr>
          <p:cNvPr id="6" name="Rectangle 5"/>
          <p:cNvSpPr/>
          <p:nvPr/>
        </p:nvSpPr>
        <p:spPr>
          <a:xfrm>
            <a:off x="648228" y="596590"/>
            <a:ext cx="7355594" cy="1508105"/>
          </a:xfrm>
          <a:prstGeom prst="rect">
            <a:avLst/>
          </a:prstGeom>
        </p:spPr>
        <p:txBody>
          <a:bodyPr wrap="square">
            <a:spAutoFit/>
          </a:bodyPr>
          <a:lstStyle/>
          <a:p>
            <a:r>
              <a:rPr lang="en-IN" sz="2400" b="1" dirty="0" smtClean="0"/>
              <a:t>SNAPSHOTS OF PROJECT</a:t>
            </a:r>
          </a:p>
          <a:p>
            <a:endParaRPr lang="en-IN" sz="2400" b="1" dirty="0"/>
          </a:p>
          <a:p>
            <a:r>
              <a:rPr lang="en-IN" sz="2200" b="1" dirty="0" smtClean="0"/>
              <a:t>1. Register  View</a:t>
            </a:r>
          </a:p>
          <a:p>
            <a:endParaRPr lang="en-IN" sz="2200" b="1" dirty="0"/>
          </a:p>
        </p:txBody>
      </p:sp>
      <p:pic>
        <p:nvPicPr>
          <p:cNvPr id="7" name="Picture 6" descr="E:\work\8th-sem\Screenshot 2022-05-09 at 11.34.04 AM.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8229" y="1975557"/>
            <a:ext cx="10001186" cy="4481688"/>
          </a:xfrm>
          <a:prstGeom prst="rect">
            <a:avLst/>
          </a:prstGeom>
          <a:noFill/>
          <a:ln>
            <a:noFill/>
          </a:ln>
        </p:spPr>
      </p:pic>
    </p:spTree>
    <p:extLst>
      <p:ext uri="{BB962C8B-B14F-4D97-AF65-F5344CB8AC3E}">
        <p14:creationId xmlns:p14="http://schemas.microsoft.com/office/powerpoint/2010/main" val="1309097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9414" y="0"/>
            <a:ext cx="1542585" cy="1193180"/>
          </a:xfrm>
          <a:prstGeom prst="rect">
            <a:avLst/>
          </a:prstGeom>
        </p:spPr>
      </p:pic>
      <p:sp>
        <p:nvSpPr>
          <p:cNvPr id="6" name="Rectangle 5"/>
          <p:cNvSpPr/>
          <p:nvPr/>
        </p:nvSpPr>
        <p:spPr>
          <a:xfrm>
            <a:off x="648228" y="596590"/>
            <a:ext cx="7355594" cy="430887"/>
          </a:xfrm>
          <a:prstGeom prst="rect">
            <a:avLst/>
          </a:prstGeom>
        </p:spPr>
        <p:txBody>
          <a:bodyPr wrap="square">
            <a:spAutoFit/>
          </a:bodyPr>
          <a:lstStyle/>
          <a:p>
            <a:r>
              <a:rPr lang="en-IN" sz="2200" b="1" dirty="0" smtClean="0"/>
              <a:t>2. Login View</a:t>
            </a:r>
            <a:endParaRPr lang="en-IN" sz="2200" b="1" dirty="0"/>
          </a:p>
        </p:txBody>
      </p:sp>
      <p:pic>
        <p:nvPicPr>
          <p:cNvPr id="7" name="Picture 6" descr="E:\work\8th-sem\Screenshot 2022-05-09 at 11.33.56 AM.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8227" y="1193180"/>
            <a:ext cx="9805283" cy="5162464"/>
          </a:xfrm>
          <a:prstGeom prst="rect">
            <a:avLst/>
          </a:prstGeom>
          <a:noFill/>
          <a:ln>
            <a:noFill/>
          </a:ln>
        </p:spPr>
      </p:pic>
    </p:spTree>
    <p:extLst>
      <p:ext uri="{BB962C8B-B14F-4D97-AF65-F5344CB8AC3E}">
        <p14:creationId xmlns:p14="http://schemas.microsoft.com/office/powerpoint/2010/main" val="23177325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9414" y="0"/>
            <a:ext cx="1542585" cy="1193180"/>
          </a:xfrm>
          <a:prstGeom prst="rect">
            <a:avLst/>
          </a:prstGeom>
        </p:spPr>
      </p:pic>
      <p:sp>
        <p:nvSpPr>
          <p:cNvPr id="6" name="Rectangle 5"/>
          <p:cNvSpPr/>
          <p:nvPr/>
        </p:nvSpPr>
        <p:spPr>
          <a:xfrm>
            <a:off x="648228" y="596590"/>
            <a:ext cx="7355594" cy="461665"/>
          </a:xfrm>
          <a:prstGeom prst="rect">
            <a:avLst/>
          </a:prstGeom>
        </p:spPr>
        <p:txBody>
          <a:bodyPr wrap="square">
            <a:spAutoFit/>
          </a:bodyPr>
          <a:lstStyle/>
          <a:p>
            <a:r>
              <a:rPr lang="en-IN" sz="2400" b="1" dirty="0" smtClean="0"/>
              <a:t>3. Employer Dashboard</a:t>
            </a:r>
            <a:endParaRPr lang="en-IN" sz="2400" b="1" dirty="0"/>
          </a:p>
        </p:txBody>
      </p:sp>
      <p:pic>
        <p:nvPicPr>
          <p:cNvPr id="7" name="Picture 6" descr="E:\work\8th-sem\Screenshot 2022-05-09 at 11.33.30 AM.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8228" y="1193181"/>
            <a:ext cx="9771416" cy="5173752"/>
          </a:xfrm>
          <a:prstGeom prst="rect">
            <a:avLst/>
          </a:prstGeom>
          <a:noFill/>
          <a:ln>
            <a:noFill/>
          </a:ln>
        </p:spPr>
      </p:pic>
    </p:spTree>
    <p:extLst>
      <p:ext uri="{BB962C8B-B14F-4D97-AF65-F5344CB8AC3E}">
        <p14:creationId xmlns:p14="http://schemas.microsoft.com/office/powerpoint/2010/main" val="38237123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9414" y="0"/>
            <a:ext cx="1542585" cy="1193180"/>
          </a:xfrm>
          <a:prstGeom prst="rect">
            <a:avLst/>
          </a:prstGeom>
        </p:spPr>
      </p:pic>
      <p:sp>
        <p:nvSpPr>
          <p:cNvPr id="6" name="Rectangle 5"/>
          <p:cNvSpPr/>
          <p:nvPr/>
        </p:nvSpPr>
        <p:spPr>
          <a:xfrm>
            <a:off x="648228" y="596590"/>
            <a:ext cx="7355594" cy="461665"/>
          </a:xfrm>
          <a:prstGeom prst="rect">
            <a:avLst/>
          </a:prstGeom>
        </p:spPr>
        <p:txBody>
          <a:bodyPr wrap="square">
            <a:spAutoFit/>
          </a:bodyPr>
          <a:lstStyle/>
          <a:p>
            <a:r>
              <a:rPr lang="en-IN" sz="2400" b="1" dirty="0" smtClean="0"/>
              <a:t>4. Employer Documents View</a:t>
            </a:r>
            <a:endParaRPr lang="en-IN" sz="2400" b="1" dirty="0"/>
          </a:p>
        </p:txBody>
      </p:sp>
      <p:pic>
        <p:nvPicPr>
          <p:cNvPr id="7" name="Picture 6" descr="E:\work\8th-sem\Screenshot 2022-05-09 at 11.33.38 AM.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8228" y="1193180"/>
            <a:ext cx="9816572" cy="5049576"/>
          </a:xfrm>
          <a:prstGeom prst="rect">
            <a:avLst/>
          </a:prstGeom>
          <a:noFill/>
          <a:ln>
            <a:noFill/>
          </a:ln>
        </p:spPr>
      </p:pic>
    </p:spTree>
    <p:extLst>
      <p:ext uri="{BB962C8B-B14F-4D97-AF65-F5344CB8AC3E}">
        <p14:creationId xmlns:p14="http://schemas.microsoft.com/office/powerpoint/2010/main" val="14819589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9414" y="0"/>
            <a:ext cx="1542585" cy="1193180"/>
          </a:xfrm>
          <a:prstGeom prst="rect">
            <a:avLst/>
          </a:prstGeom>
        </p:spPr>
      </p:pic>
      <p:sp>
        <p:nvSpPr>
          <p:cNvPr id="6" name="Rectangle 5"/>
          <p:cNvSpPr/>
          <p:nvPr/>
        </p:nvSpPr>
        <p:spPr>
          <a:xfrm>
            <a:off x="648228" y="596590"/>
            <a:ext cx="7355594" cy="461665"/>
          </a:xfrm>
          <a:prstGeom prst="rect">
            <a:avLst/>
          </a:prstGeom>
        </p:spPr>
        <p:txBody>
          <a:bodyPr wrap="square">
            <a:spAutoFit/>
          </a:bodyPr>
          <a:lstStyle/>
          <a:p>
            <a:r>
              <a:rPr lang="en-IN" sz="2400" b="1" dirty="0" smtClean="0"/>
              <a:t>5. Candidate </a:t>
            </a:r>
            <a:r>
              <a:rPr lang="en-IN" sz="2200" b="1" dirty="0" smtClean="0"/>
              <a:t>Dashboard</a:t>
            </a:r>
            <a:r>
              <a:rPr lang="en-IN" sz="2400" b="1" dirty="0" smtClean="0"/>
              <a:t> </a:t>
            </a:r>
            <a:endParaRPr lang="en-IN" sz="2400" b="1" dirty="0"/>
          </a:p>
        </p:txBody>
      </p:sp>
      <p:pic>
        <p:nvPicPr>
          <p:cNvPr id="7" name="Picture 6" descr="E:\work\8th-sem\Screenshot 2022-05-09 at 11.35.01 AM.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8228" y="1193181"/>
            <a:ext cx="9771416" cy="4914108"/>
          </a:xfrm>
          <a:prstGeom prst="rect">
            <a:avLst/>
          </a:prstGeom>
          <a:noFill/>
          <a:ln>
            <a:noFill/>
          </a:ln>
        </p:spPr>
      </p:pic>
    </p:spTree>
    <p:extLst>
      <p:ext uri="{BB962C8B-B14F-4D97-AF65-F5344CB8AC3E}">
        <p14:creationId xmlns:p14="http://schemas.microsoft.com/office/powerpoint/2010/main" val="2513656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9414" y="0"/>
            <a:ext cx="1542585" cy="1193180"/>
          </a:xfrm>
          <a:prstGeom prst="rect">
            <a:avLst/>
          </a:prstGeom>
        </p:spPr>
      </p:pic>
      <p:sp>
        <p:nvSpPr>
          <p:cNvPr id="6" name="Rectangle 5"/>
          <p:cNvSpPr/>
          <p:nvPr/>
        </p:nvSpPr>
        <p:spPr>
          <a:xfrm>
            <a:off x="648228" y="596590"/>
            <a:ext cx="7355594" cy="461665"/>
          </a:xfrm>
          <a:prstGeom prst="rect">
            <a:avLst/>
          </a:prstGeom>
        </p:spPr>
        <p:txBody>
          <a:bodyPr wrap="square">
            <a:spAutoFit/>
          </a:bodyPr>
          <a:lstStyle/>
          <a:p>
            <a:r>
              <a:rPr lang="en-IN" sz="2400" b="1" dirty="0" smtClean="0"/>
              <a:t>6. Candidate Upload Document Page</a:t>
            </a:r>
            <a:endParaRPr lang="en-IN" sz="2400" b="1" dirty="0"/>
          </a:p>
        </p:txBody>
      </p:sp>
      <p:pic>
        <p:nvPicPr>
          <p:cNvPr id="7" name="Picture 6" descr="E:\work\8th-sem\Screenshot 2022-05-09 at 11.50.04 AM.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8228" y="1354667"/>
            <a:ext cx="9873016" cy="5057422"/>
          </a:xfrm>
          <a:prstGeom prst="rect">
            <a:avLst/>
          </a:prstGeom>
          <a:noFill/>
          <a:ln>
            <a:noFill/>
          </a:ln>
        </p:spPr>
      </p:pic>
    </p:spTree>
    <p:extLst>
      <p:ext uri="{BB962C8B-B14F-4D97-AF65-F5344CB8AC3E}">
        <p14:creationId xmlns:p14="http://schemas.microsoft.com/office/powerpoint/2010/main" val="2649620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9414" y="0"/>
            <a:ext cx="1542585" cy="1193180"/>
          </a:xfrm>
          <a:prstGeom prst="rect">
            <a:avLst/>
          </a:prstGeom>
        </p:spPr>
      </p:pic>
      <p:sp>
        <p:nvSpPr>
          <p:cNvPr id="6" name="Rectangle 5"/>
          <p:cNvSpPr/>
          <p:nvPr/>
        </p:nvSpPr>
        <p:spPr>
          <a:xfrm>
            <a:off x="648228" y="596590"/>
            <a:ext cx="7355594" cy="461665"/>
          </a:xfrm>
          <a:prstGeom prst="rect">
            <a:avLst/>
          </a:prstGeom>
        </p:spPr>
        <p:txBody>
          <a:bodyPr wrap="square">
            <a:spAutoFit/>
          </a:bodyPr>
          <a:lstStyle/>
          <a:p>
            <a:pPr lvl="0"/>
            <a:r>
              <a:rPr lang="en-IN" sz="2400" b="1" dirty="0"/>
              <a:t>7</a:t>
            </a:r>
            <a:r>
              <a:rPr lang="en-IN" sz="2400" b="1" dirty="0" smtClean="0"/>
              <a:t>. </a:t>
            </a:r>
            <a:r>
              <a:rPr lang="en-US" sz="2400" b="1" dirty="0"/>
              <a:t>Swagger UI Page(API Documentation)</a:t>
            </a:r>
            <a:endParaRPr lang="en-IN" sz="2400" dirty="0"/>
          </a:p>
        </p:txBody>
      </p:sp>
      <p:pic>
        <p:nvPicPr>
          <p:cNvPr id="8" name="Picture 7" descr="E:\work\8th-sem\Screenshot 2022-05-09 at 11.35.15 AM.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8228" y="1193180"/>
            <a:ext cx="9658528" cy="5286641"/>
          </a:xfrm>
          <a:prstGeom prst="rect">
            <a:avLst/>
          </a:prstGeom>
          <a:noFill/>
          <a:ln>
            <a:noFill/>
          </a:ln>
        </p:spPr>
      </p:pic>
    </p:spTree>
    <p:extLst>
      <p:ext uri="{BB962C8B-B14F-4D97-AF65-F5344CB8AC3E}">
        <p14:creationId xmlns:p14="http://schemas.microsoft.com/office/powerpoint/2010/main" val="6980017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1822" y="1122363"/>
            <a:ext cx="9704909" cy="2387600"/>
          </a:xfrm>
        </p:spPr>
        <p:txBody>
          <a:bodyPr/>
          <a:lstStyle/>
          <a:p>
            <a:r>
              <a:rPr lang="en-IN" dirty="0" smtClean="0"/>
              <a:t>Thank you</a:t>
            </a:r>
            <a:endParaRPr lang="en-IN" dirty="0"/>
          </a:p>
        </p:txBody>
      </p:sp>
    </p:spTree>
    <p:extLst>
      <p:ext uri="{BB962C8B-B14F-4D97-AF65-F5344CB8AC3E}">
        <p14:creationId xmlns:p14="http://schemas.microsoft.com/office/powerpoint/2010/main" val="2747007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717395"/>
          </a:xfrm>
        </p:spPr>
        <p:txBody>
          <a:bodyPr>
            <a:normAutofit/>
          </a:bodyPr>
          <a:lstStyle/>
          <a:p>
            <a:pPr algn="l"/>
            <a:r>
              <a:rPr lang="en-US" sz="2400" dirty="0">
                <a:effectLst/>
              </a:rPr>
              <a:t>Job Responsibilities</a:t>
            </a:r>
            <a:endParaRPr lang="en-IN" sz="2400" dirty="0"/>
          </a:p>
        </p:txBody>
      </p:sp>
      <p:sp>
        <p:nvSpPr>
          <p:cNvPr id="3" name="Content Placeholder 2"/>
          <p:cNvSpPr>
            <a:spLocks noGrp="1"/>
          </p:cNvSpPr>
          <p:nvPr>
            <p:ph idx="1"/>
          </p:nvPr>
        </p:nvSpPr>
        <p:spPr>
          <a:xfrm>
            <a:off x="913795" y="1326994"/>
            <a:ext cx="10353762" cy="5209273"/>
          </a:xfrm>
        </p:spPr>
        <p:txBody>
          <a:bodyPr>
            <a:normAutofit/>
          </a:bodyPr>
          <a:lstStyle/>
          <a:p>
            <a:pPr marL="0" indent="0">
              <a:buNone/>
            </a:pPr>
            <a:r>
              <a:rPr lang="en-US" sz="1800" dirty="0">
                <a:effectLst/>
              </a:rPr>
              <a:t>My profile will be </a:t>
            </a:r>
            <a:r>
              <a:rPr lang="en-IN" sz="1800" dirty="0">
                <a:effectLst/>
              </a:rPr>
              <a:t>Software Engineer</a:t>
            </a:r>
            <a:r>
              <a:rPr lang="en-US" sz="1800" dirty="0">
                <a:effectLst/>
              </a:rPr>
              <a:t> Intern. I have been contributing in:</a:t>
            </a:r>
            <a:endParaRPr lang="en-IN" sz="1800" dirty="0">
              <a:effectLst/>
            </a:endParaRPr>
          </a:p>
          <a:p>
            <a:pPr lvl="0"/>
            <a:r>
              <a:rPr lang="en-IN" sz="1800" dirty="0">
                <a:effectLst/>
              </a:rPr>
              <a:t>Rest API development with Spring Boot.</a:t>
            </a:r>
          </a:p>
          <a:p>
            <a:pPr lvl="0"/>
            <a:r>
              <a:rPr lang="en-IN" sz="1800" dirty="0">
                <a:effectLst/>
              </a:rPr>
              <a:t>Developing Producer and Consumer API’s for producing and consuming messages from/to kafka topics.</a:t>
            </a:r>
          </a:p>
          <a:p>
            <a:pPr lvl="0"/>
            <a:r>
              <a:rPr lang="en-US" sz="1800" dirty="0">
                <a:effectLst/>
              </a:rPr>
              <a:t>Performing </a:t>
            </a:r>
            <a:r>
              <a:rPr lang="en-IN" sz="1800" dirty="0">
                <a:effectLst/>
              </a:rPr>
              <a:t>Unit-testing on the project</a:t>
            </a:r>
            <a:r>
              <a:rPr lang="en-IN" sz="1800" dirty="0" smtClean="0">
                <a:effectLst/>
              </a:rPr>
              <a:t>.</a:t>
            </a:r>
          </a:p>
          <a:p>
            <a:pPr lvl="0"/>
            <a:r>
              <a:rPr lang="en-IN" sz="1800" dirty="0" smtClean="0">
                <a:effectLst/>
              </a:rPr>
              <a:t>Performed Inetgration testing using test containers.</a:t>
            </a:r>
            <a:endParaRPr lang="en-IN" sz="1800" dirty="0">
              <a:effectLst/>
            </a:endParaRPr>
          </a:p>
          <a:p>
            <a:pPr lvl="0"/>
            <a:r>
              <a:rPr lang="en-IN" sz="1800" dirty="0">
                <a:effectLst/>
              </a:rPr>
              <a:t>Integrating with tools like </a:t>
            </a:r>
            <a:r>
              <a:rPr lang="en-IN" sz="1800" dirty="0" err="1">
                <a:effectLst/>
              </a:rPr>
              <a:t>Sonarqube</a:t>
            </a:r>
            <a:r>
              <a:rPr lang="en-IN" sz="1800" dirty="0">
                <a:effectLst/>
              </a:rPr>
              <a:t> and Jacoco for checking the code coverage.</a:t>
            </a:r>
          </a:p>
          <a:p>
            <a:pPr lvl="0"/>
            <a:r>
              <a:rPr lang="en-IN" sz="1800" dirty="0">
                <a:effectLst/>
              </a:rPr>
              <a:t>Integrating Swagger for documenting the API’s.</a:t>
            </a:r>
          </a:p>
          <a:p>
            <a:endParaRPr lang="en-GB" sz="1800" dirty="0" smtClean="0">
              <a:effectLst/>
            </a:endParaRPr>
          </a:p>
          <a:p>
            <a:endParaRPr lang="en-GB" dirty="0">
              <a:effectLs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9414" y="0"/>
            <a:ext cx="1542585" cy="1193180"/>
          </a:xfrm>
          <a:prstGeom prst="rect">
            <a:avLst/>
          </a:prstGeom>
        </p:spPr>
      </p:pic>
    </p:spTree>
    <p:extLst>
      <p:ext uri="{BB962C8B-B14F-4D97-AF65-F5344CB8AC3E}">
        <p14:creationId xmlns:p14="http://schemas.microsoft.com/office/powerpoint/2010/main" val="10163418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717395"/>
          </a:xfrm>
        </p:spPr>
        <p:txBody>
          <a:bodyPr>
            <a:normAutofit/>
          </a:bodyPr>
          <a:lstStyle/>
          <a:p>
            <a:pPr algn="l"/>
            <a:r>
              <a:rPr lang="en-US" sz="2400" dirty="0">
                <a:effectLst/>
              </a:rPr>
              <a:t>Technologies Learned During Training</a:t>
            </a:r>
            <a:endParaRPr lang="en-IN" sz="2400" dirty="0"/>
          </a:p>
        </p:txBody>
      </p:sp>
      <p:sp>
        <p:nvSpPr>
          <p:cNvPr id="3" name="Content Placeholder 2"/>
          <p:cNvSpPr>
            <a:spLocks noGrp="1"/>
          </p:cNvSpPr>
          <p:nvPr>
            <p:ph idx="1"/>
          </p:nvPr>
        </p:nvSpPr>
        <p:spPr>
          <a:xfrm>
            <a:off x="913795" y="1326994"/>
            <a:ext cx="10353762" cy="5209273"/>
          </a:xfrm>
        </p:spPr>
        <p:txBody>
          <a:bodyPr>
            <a:normAutofit fontScale="85000" lnSpcReduction="20000"/>
          </a:bodyPr>
          <a:lstStyle/>
          <a:p>
            <a:pPr marL="0" indent="0">
              <a:buNone/>
            </a:pPr>
            <a:r>
              <a:rPr lang="en-US" sz="2100" dirty="0">
                <a:effectLst/>
              </a:rPr>
              <a:t>The technologies learned by me during the </a:t>
            </a:r>
            <a:r>
              <a:rPr lang="en-US" sz="2100" dirty="0" smtClean="0">
                <a:effectLst/>
              </a:rPr>
              <a:t>training period are:</a:t>
            </a:r>
            <a:endParaRPr lang="en-IN" sz="2100" dirty="0" smtClean="0">
              <a:effectLst/>
            </a:endParaRPr>
          </a:p>
          <a:p>
            <a:pPr lvl="0"/>
            <a:r>
              <a:rPr lang="en-IN" sz="2100" dirty="0" smtClean="0">
                <a:effectLst/>
              </a:rPr>
              <a:t>Java</a:t>
            </a:r>
            <a:endParaRPr lang="en-IN" sz="2100" dirty="0">
              <a:effectLst/>
            </a:endParaRPr>
          </a:p>
          <a:p>
            <a:pPr lvl="0"/>
            <a:r>
              <a:rPr lang="en-IN" sz="2100" dirty="0">
                <a:effectLst/>
              </a:rPr>
              <a:t>Spring Boot</a:t>
            </a:r>
          </a:p>
          <a:p>
            <a:pPr lvl="0"/>
            <a:r>
              <a:rPr lang="en-IN" sz="2100" dirty="0">
                <a:effectLst/>
              </a:rPr>
              <a:t>Junit and Mockito</a:t>
            </a:r>
          </a:p>
          <a:p>
            <a:pPr lvl="0"/>
            <a:r>
              <a:rPr lang="en-IN" sz="2100" dirty="0">
                <a:effectLst/>
              </a:rPr>
              <a:t>REST API’s</a:t>
            </a:r>
          </a:p>
          <a:p>
            <a:pPr lvl="0"/>
            <a:r>
              <a:rPr lang="en-US" sz="2100" dirty="0">
                <a:effectLst/>
              </a:rPr>
              <a:t>Microservices</a:t>
            </a:r>
            <a:endParaRPr lang="en-IN" sz="2100" dirty="0">
              <a:effectLst/>
            </a:endParaRPr>
          </a:p>
          <a:p>
            <a:pPr lvl="0"/>
            <a:r>
              <a:rPr lang="en-IN" sz="2100" dirty="0">
                <a:effectLst/>
              </a:rPr>
              <a:t>Database - MongoDB, MySQL</a:t>
            </a:r>
          </a:p>
          <a:p>
            <a:pPr lvl="0"/>
            <a:r>
              <a:rPr lang="en-IN" sz="2100" dirty="0">
                <a:effectLst/>
              </a:rPr>
              <a:t>Git &amp; GitHub</a:t>
            </a:r>
          </a:p>
          <a:p>
            <a:pPr lvl="0"/>
            <a:r>
              <a:rPr lang="en-US" sz="2100" dirty="0">
                <a:effectLst/>
              </a:rPr>
              <a:t>Postman</a:t>
            </a:r>
            <a:endParaRPr lang="en-IN" sz="2100" dirty="0">
              <a:effectLst/>
            </a:endParaRPr>
          </a:p>
          <a:p>
            <a:pPr lvl="0"/>
            <a:r>
              <a:rPr lang="en-US" sz="2100" dirty="0">
                <a:effectLst/>
              </a:rPr>
              <a:t>Docker</a:t>
            </a:r>
            <a:endParaRPr lang="en-IN" sz="2100" dirty="0">
              <a:effectLst/>
            </a:endParaRPr>
          </a:p>
          <a:p>
            <a:pPr lvl="0"/>
            <a:r>
              <a:rPr lang="en-US" sz="2100" dirty="0">
                <a:effectLst/>
              </a:rPr>
              <a:t>ReactJS</a:t>
            </a:r>
            <a:endParaRPr lang="en-IN" sz="2100" dirty="0">
              <a:effectLst/>
            </a:endParaRPr>
          </a:p>
          <a:p>
            <a:pPr lvl="0"/>
            <a:r>
              <a:rPr lang="en-US" sz="2100" dirty="0">
                <a:effectLst/>
              </a:rPr>
              <a:t>Redux</a:t>
            </a:r>
            <a:endParaRPr lang="en-IN" sz="2100" dirty="0">
              <a:effectLst/>
            </a:endParaRPr>
          </a:p>
          <a:p>
            <a:pPr lvl="0"/>
            <a:r>
              <a:rPr lang="en-US" sz="2100" dirty="0" smtClean="0">
                <a:effectLst/>
              </a:rPr>
              <a:t>Angular</a:t>
            </a:r>
            <a:endParaRPr lang="en-GB" sz="2100" dirty="0" smtClean="0">
              <a:effectLst/>
            </a:endParaRPr>
          </a:p>
          <a:p>
            <a:endParaRPr lang="en-GB" dirty="0">
              <a:effectLs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9414" y="0"/>
            <a:ext cx="1542585" cy="1193180"/>
          </a:xfrm>
          <a:prstGeom prst="rect">
            <a:avLst/>
          </a:prstGeom>
        </p:spPr>
      </p:pic>
    </p:spTree>
    <p:extLst>
      <p:ext uri="{BB962C8B-B14F-4D97-AF65-F5344CB8AC3E}">
        <p14:creationId xmlns:p14="http://schemas.microsoft.com/office/powerpoint/2010/main" val="9389749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42331"/>
            <a:ext cx="10353761" cy="750849"/>
          </a:xfrm>
        </p:spPr>
        <p:txBody>
          <a:bodyPr>
            <a:normAutofit/>
          </a:bodyPr>
          <a:lstStyle/>
          <a:p>
            <a:pPr algn="l"/>
            <a:r>
              <a:rPr lang="en-IN" sz="2400" dirty="0" smtClean="0"/>
              <a:t>Java</a:t>
            </a:r>
            <a:endParaRPr lang="en-IN" sz="2400" dirty="0"/>
          </a:p>
        </p:txBody>
      </p:sp>
      <p:sp>
        <p:nvSpPr>
          <p:cNvPr id="3" name="Content Placeholder 2"/>
          <p:cNvSpPr>
            <a:spLocks noGrp="1"/>
          </p:cNvSpPr>
          <p:nvPr>
            <p:ph idx="1"/>
          </p:nvPr>
        </p:nvSpPr>
        <p:spPr>
          <a:xfrm>
            <a:off x="609600" y="1193180"/>
            <a:ext cx="10657957" cy="5444687"/>
          </a:xfrm>
        </p:spPr>
        <p:txBody>
          <a:bodyPr>
            <a:normAutofit fontScale="92500"/>
          </a:bodyPr>
          <a:lstStyle/>
          <a:p>
            <a:r>
              <a:rPr lang="en-US" dirty="0">
                <a:effectLst/>
              </a:rPr>
              <a:t>Java is a programming language and computing platform first released by Sun Microsystems in 1995. There are lots of applications and websites that will not work unless you have Java installed, and more are created every day. Java is fast, secure, and reliable</a:t>
            </a:r>
            <a:r>
              <a:rPr lang="en-US" dirty="0" smtClean="0">
                <a:effectLst/>
              </a:rPr>
              <a:t>.</a:t>
            </a:r>
          </a:p>
          <a:p>
            <a:r>
              <a:rPr lang="en-US" b="1" dirty="0">
                <a:effectLst/>
              </a:rPr>
              <a:t>Features of Java</a:t>
            </a:r>
            <a:endParaRPr lang="en-IN" dirty="0">
              <a:effectLst/>
            </a:endParaRPr>
          </a:p>
          <a:p>
            <a:pPr lvl="1">
              <a:buFont typeface="Wingdings" panose="05000000000000000000" pitchFamily="2" charset="2"/>
              <a:buChar char="Ø"/>
            </a:pPr>
            <a:r>
              <a:rPr lang="en-US" dirty="0">
                <a:effectLst/>
              </a:rPr>
              <a:t>Simple</a:t>
            </a:r>
            <a:endParaRPr lang="en-IN" dirty="0">
              <a:effectLst/>
            </a:endParaRPr>
          </a:p>
          <a:p>
            <a:pPr lvl="1">
              <a:buFont typeface="Wingdings" panose="05000000000000000000" pitchFamily="2" charset="2"/>
              <a:buChar char="Ø"/>
            </a:pPr>
            <a:r>
              <a:rPr lang="en-US" dirty="0">
                <a:effectLst/>
              </a:rPr>
              <a:t>Object-Oriented</a:t>
            </a:r>
            <a:endParaRPr lang="en-IN" dirty="0">
              <a:effectLst/>
            </a:endParaRPr>
          </a:p>
          <a:p>
            <a:pPr lvl="1">
              <a:buFont typeface="Wingdings" panose="05000000000000000000" pitchFamily="2" charset="2"/>
              <a:buChar char="Ø"/>
            </a:pPr>
            <a:r>
              <a:rPr lang="en-US" dirty="0">
                <a:effectLst/>
              </a:rPr>
              <a:t>Portable</a:t>
            </a:r>
            <a:endParaRPr lang="en-IN" dirty="0">
              <a:effectLst/>
            </a:endParaRPr>
          </a:p>
          <a:p>
            <a:pPr lvl="1">
              <a:buFont typeface="Wingdings" panose="05000000000000000000" pitchFamily="2" charset="2"/>
              <a:buChar char="Ø"/>
            </a:pPr>
            <a:r>
              <a:rPr lang="en-US" dirty="0">
                <a:effectLst/>
              </a:rPr>
              <a:t>Platform independent</a:t>
            </a:r>
            <a:endParaRPr lang="en-IN" dirty="0">
              <a:effectLst/>
            </a:endParaRPr>
          </a:p>
          <a:p>
            <a:pPr lvl="1">
              <a:buFont typeface="Wingdings" panose="05000000000000000000" pitchFamily="2" charset="2"/>
              <a:buChar char="Ø"/>
            </a:pPr>
            <a:r>
              <a:rPr lang="en-US" dirty="0">
                <a:effectLst/>
              </a:rPr>
              <a:t>Secured</a:t>
            </a:r>
            <a:endParaRPr lang="en-IN" dirty="0">
              <a:effectLst/>
            </a:endParaRPr>
          </a:p>
          <a:p>
            <a:pPr lvl="1">
              <a:buFont typeface="Wingdings" panose="05000000000000000000" pitchFamily="2" charset="2"/>
              <a:buChar char="Ø"/>
            </a:pPr>
            <a:r>
              <a:rPr lang="en-US" dirty="0" smtClean="0">
                <a:effectLst/>
              </a:rPr>
              <a:t>Architecture </a:t>
            </a:r>
            <a:r>
              <a:rPr lang="en-US" dirty="0">
                <a:effectLst/>
              </a:rPr>
              <a:t>neutral</a:t>
            </a:r>
            <a:endParaRPr lang="en-IN" dirty="0">
              <a:effectLst/>
            </a:endParaRPr>
          </a:p>
          <a:p>
            <a:pPr lvl="1">
              <a:buFont typeface="Wingdings" panose="05000000000000000000" pitchFamily="2" charset="2"/>
              <a:buChar char="Ø"/>
            </a:pPr>
            <a:r>
              <a:rPr lang="en-US" dirty="0">
                <a:effectLst/>
              </a:rPr>
              <a:t>Interpreted</a:t>
            </a:r>
            <a:endParaRPr lang="en-IN" dirty="0">
              <a:effectLst/>
            </a:endParaRPr>
          </a:p>
          <a:p>
            <a:pPr lvl="1">
              <a:buFont typeface="Wingdings" panose="05000000000000000000" pitchFamily="2" charset="2"/>
              <a:buChar char="Ø"/>
            </a:pPr>
            <a:r>
              <a:rPr lang="en-US" dirty="0">
                <a:effectLst/>
              </a:rPr>
              <a:t>High Performance</a:t>
            </a:r>
            <a:endParaRPr lang="en-IN" dirty="0">
              <a:effectLst/>
            </a:endParaRPr>
          </a:p>
          <a:p>
            <a:pPr lvl="1">
              <a:buFont typeface="Wingdings" panose="05000000000000000000" pitchFamily="2" charset="2"/>
              <a:buChar char="Ø"/>
            </a:pPr>
            <a:r>
              <a:rPr lang="en-US" dirty="0">
                <a:effectLst/>
              </a:rPr>
              <a:t>Multithreaded</a:t>
            </a:r>
            <a:endParaRPr lang="en-IN" dirty="0">
              <a:effectLst/>
            </a:endParaRPr>
          </a:p>
          <a:p>
            <a:pPr lvl="1">
              <a:buFont typeface="Wingdings" panose="05000000000000000000" pitchFamily="2" charset="2"/>
              <a:buChar char="Ø"/>
            </a:pPr>
            <a:r>
              <a:rPr lang="en-US" dirty="0">
                <a:effectLst/>
              </a:rPr>
              <a:t>Distributed</a:t>
            </a:r>
            <a:endParaRPr lang="en-IN" dirty="0">
              <a:effectLst/>
            </a:endParaRPr>
          </a:p>
          <a:p>
            <a:endParaRPr lang="en-IN" dirty="0">
              <a:effectLs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9414" y="0"/>
            <a:ext cx="1542585" cy="1193180"/>
          </a:xfrm>
          <a:prstGeom prst="rect">
            <a:avLst/>
          </a:prstGeom>
        </p:spPr>
      </p:pic>
      <p:pic>
        <p:nvPicPr>
          <p:cNvPr id="7" name="Picture 6" descr="Java Icon - Download in Flat Style"/>
          <p:cNvPicPr/>
          <p:nvPr/>
        </p:nvPicPr>
        <p:blipFill>
          <a:blip r:embed="rId3">
            <a:extLst>
              <a:ext uri="{28A0092B-C50C-407E-A947-70E740481C1C}">
                <a14:useLocalDpi xmlns:a14="http://schemas.microsoft.com/office/drawing/2010/main" val="0"/>
              </a:ext>
            </a:extLst>
          </a:blip>
          <a:srcRect/>
          <a:stretch>
            <a:fillRect/>
          </a:stretch>
        </p:blipFill>
        <p:spPr bwMode="auto">
          <a:xfrm>
            <a:off x="1738488" y="169870"/>
            <a:ext cx="1661265" cy="1023310"/>
          </a:xfrm>
          <a:prstGeom prst="rect">
            <a:avLst/>
          </a:prstGeom>
          <a:noFill/>
          <a:ln>
            <a:noFill/>
          </a:ln>
        </p:spPr>
      </p:pic>
    </p:spTree>
    <p:extLst>
      <p:ext uri="{BB962C8B-B14F-4D97-AF65-F5344CB8AC3E}">
        <p14:creationId xmlns:p14="http://schemas.microsoft.com/office/powerpoint/2010/main" val="40062587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42331"/>
            <a:ext cx="10353761" cy="750849"/>
          </a:xfrm>
        </p:spPr>
        <p:txBody>
          <a:bodyPr>
            <a:normAutofit/>
          </a:bodyPr>
          <a:lstStyle/>
          <a:p>
            <a:pPr algn="l"/>
            <a:r>
              <a:rPr lang="en-US" sz="2400" dirty="0">
                <a:effectLst/>
              </a:rPr>
              <a:t>Spring Boot</a:t>
            </a:r>
            <a:endParaRPr lang="en-IN" sz="2400" dirty="0"/>
          </a:p>
        </p:txBody>
      </p:sp>
      <p:sp>
        <p:nvSpPr>
          <p:cNvPr id="3" name="Content Placeholder 2"/>
          <p:cNvSpPr>
            <a:spLocks noGrp="1"/>
          </p:cNvSpPr>
          <p:nvPr>
            <p:ph idx="1"/>
          </p:nvPr>
        </p:nvSpPr>
        <p:spPr>
          <a:xfrm>
            <a:off x="609600" y="1193180"/>
            <a:ext cx="10657957" cy="5444687"/>
          </a:xfrm>
        </p:spPr>
        <p:txBody>
          <a:bodyPr>
            <a:normAutofit/>
          </a:bodyPr>
          <a:lstStyle/>
          <a:p>
            <a:r>
              <a:rPr lang="en-US" dirty="0">
                <a:effectLst/>
              </a:rPr>
              <a:t>Spring Boot is a project that is built on the top of the Spring Framework. It provides an easier and faster way to set up, configure, and run both simple and web-based applications.</a:t>
            </a:r>
            <a:endParaRPr lang="en-IN" dirty="0">
              <a:effectLst/>
            </a:endParaRPr>
          </a:p>
          <a:p>
            <a:r>
              <a:rPr lang="en-US" dirty="0">
                <a:effectLst/>
              </a:rPr>
              <a:t>It is a Spring module that provides the </a:t>
            </a:r>
            <a:r>
              <a:rPr lang="en-US" b="1" dirty="0">
                <a:effectLst/>
              </a:rPr>
              <a:t>RAD (</a:t>
            </a:r>
            <a:r>
              <a:rPr lang="en-US" b="1" i="1" dirty="0">
                <a:effectLst/>
              </a:rPr>
              <a:t>Rapid Application Development</a:t>
            </a:r>
            <a:r>
              <a:rPr lang="en-US" b="1" dirty="0">
                <a:effectLst/>
              </a:rPr>
              <a:t>)</a:t>
            </a:r>
            <a:r>
              <a:rPr lang="en-US" dirty="0">
                <a:effectLst/>
              </a:rPr>
              <a:t> feature to the Spring Framework. It is used to create a stand-alone Spring-based application that you can just run because it needs minimal Spring configuration.</a:t>
            </a:r>
            <a:endParaRPr lang="en-IN" dirty="0">
              <a:effectLst/>
            </a:endParaRPr>
          </a:p>
          <a:p>
            <a:endParaRPr lang="en-IN" dirty="0">
              <a:effectLs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9414" y="0"/>
            <a:ext cx="1542585" cy="1193180"/>
          </a:xfrm>
          <a:prstGeom prst="rect">
            <a:avLst/>
          </a:prstGeom>
        </p:spPr>
      </p:pic>
      <p:pic>
        <p:nvPicPr>
          <p:cNvPr id="6" name="Picture 5" descr="Spring Framework 5"/>
          <p:cNvPicPr/>
          <p:nvPr/>
        </p:nvPicPr>
        <p:blipFill>
          <a:blip r:embed="rId3">
            <a:extLst>
              <a:ext uri="{28A0092B-C50C-407E-A947-70E740481C1C}">
                <a14:useLocalDpi xmlns:a14="http://schemas.microsoft.com/office/drawing/2010/main" val="0"/>
              </a:ext>
            </a:extLst>
          </a:blip>
          <a:srcRect/>
          <a:stretch>
            <a:fillRect/>
          </a:stretch>
        </p:blipFill>
        <p:spPr bwMode="auto">
          <a:xfrm>
            <a:off x="3323822" y="442331"/>
            <a:ext cx="2305685" cy="683260"/>
          </a:xfrm>
          <a:prstGeom prst="rect">
            <a:avLst/>
          </a:prstGeom>
          <a:noFill/>
          <a:ln>
            <a:noFill/>
          </a:ln>
        </p:spPr>
      </p:pic>
      <p:pic>
        <p:nvPicPr>
          <p:cNvPr id="8" name="Picture 7" descr="What is Spring Boot"/>
          <p:cNvPicPr/>
          <p:nvPr/>
        </p:nvPicPr>
        <p:blipFill>
          <a:blip r:embed="rId4">
            <a:extLst>
              <a:ext uri="{28A0092B-C50C-407E-A947-70E740481C1C}">
                <a14:useLocalDpi xmlns:a14="http://schemas.microsoft.com/office/drawing/2010/main" val="0"/>
              </a:ext>
            </a:extLst>
          </a:blip>
          <a:srcRect/>
          <a:stretch>
            <a:fillRect/>
          </a:stretch>
        </p:blipFill>
        <p:spPr bwMode="auto">
          <a:xfrm>
            <a:off x="756356" y="3915523"/>
            <a:ext cx="10069688" cy="1864388"/>
          </a:xfrm>
          <a:prstGeom prst="rect">
            <a:avLst/>
          </a:prstGeom>
          <a:noFill/>
          <a:ln>
            <a:noFill/>
          </a:ln>
        </p:spPr>
      </p:pic>
    </p:spTree>
    <p:extLst>
      <p:ext uri="{BB962C8B-B14F-4D97-AF65-F5344CB8AC3E}">
        <p14:creationId xmlns:p14="http://schemas.microsoft.com/office/powerpoint/2010/main" val="11412257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52020"/>
            <a:ext cx="10353761" cy="750849"/>
          </a:xfrm>
        </p:spPr>
        <p:txBody>
          <a:bodyPr>
            <a:normAutofit/>
          </a:bodyPr>
          <a:lstStyle/>
          <a:p>
            <a:pPr algn="l"/>
            <a:r>
              <a:rPr lang="en-IN" sz="2400" dirty="0" smtClean="0"/>
              <a:t>Testing In Spring Boot</a:t>
            </a:r>
            <a:endParaRPr lang="en-IN" sz="2400" dirty="0"/>
          </a:p>
        </p:txBody>
      </p:sp>
      <p:sp>
        <p:nvSpPr>
          <p:cNvPr id="3" name="Content Placeholder 2"/>
          <p:cNvSpPr>
            <a:spLocks noGrp="1"/>
          </p:cNvSpPr>
          <p:nvPr>
            <p:ph idx="1"/>
          </p:nvPr>
        </p:nvSpPr>
        <p:spPr>
          <a:xfrm>
            <a:off x="609600" y="1286933"/>
            <a:ext cx="10657957" cy="5350934"/>
          </a:xfrm>
        </p:spPr>
        <p:txBody>
          <a:bodyPr>
            <a:normAutofit/>
          </a:bodyPr>
          <a:lstStyle/>
          <a:p>
            <a:r>
              <a:rPr lang="en-US" sz="1800" dirty="0">
                <a:effectLst/>
              </a:rPr>
              <a:t>Software testing is the process of evaluating and verifying that a software product or application does what it is supposed to do. The benefits of testing include preventing bugs, reducing development costs and improving performance.</a:t>
            </a:r>
            <a:endParaRPr lang="en-IN" sz="1800" dirty="0">
              <a:effectLst/>
            </a:endParaRPr>
          </a:p>
          <a:p>
            <a:r>
              <a:rPr lang="en-US" sz="1800" b="1" dirty="0">
                <a:effectLst/>
              </a:rPr>
              <a:t>Tools used for testing in Spring </a:t>
            </a:r>
            <a:r>
              <a:rPr lang="en-US" sz="1800" b="1" dirty="0" smtClean="0">
                <a:effectLst/>
              </a:rPr>
              <a:t>Boot</a:t>
            </a:r>
          </a:p>
          <a:p>
            <a:pPr lvl="1">
              <a:buFont typeface="Wingdings" panose="05000000000000000000" pitchFamily="2" charset="2"/>
              <a:buChar char="Ø"/>
            </a:pPr>
            <a:r>
              <a:rPr lang="en-US" dirty="0" smtClean="0">
                <a:effectLst/>
              </a:rPr>
              <a:t>Junit : JUnit </a:t>
            </a:r>
            <a:r>
              <a:rPr lang="en-US" dirty="0">
                <a:effectLst/>
              </a:rPr>
              <a:t>is a unit testing framework for Java programming </a:t>
            </a:r>
            <a:r>
              <a:rPr lang="en-US" dirty="0" smtClean="0">
                <a:effectLst/>
              </a:rPr>
              <a:t>language.</a:t>
            </a:r>
            <a:r>
              <a:rPr lang="en-US" dirty="0">
                <a:effectLst/>
              </a:rPr>
              <a:t> JUnit promotes the idea of "first testing then coding", which emphasizes on setting up the test data for a piece of code that can be tested first and then implemented</a:t>
            </a:r>
            <a:r>
              <a:rPr lang="en-US" dirty="0" smtClean="0">
                <a:effectLst/>
              </a:rPr>
              <a:t>.</a:t>
            </a:r>
          </a:p>
          <a:p>
            <a:pPr lvl="1">
              <a:buFont typeface="Wingdings" panose="05000000000000000000" pitchFamily="2" charset="2"/>
              <a:buChar char="Ø"/>
            </a:pPr>
            <a:r>
              <a:rPr lang="en-US" b="1" dirty="0">
                <a:effectLst/>
              </a:rPr>
              <a:t>Mockito: </a:t>
            </a:r>
            <a:r>
              <a:rPr lang="en-US" dirty="0">
                <a:effectLst/>
              </a:rPr>
              <a:t>Mockito is a mocking framework, JAVA-based library that is used for effective unit testing of JAVA applications. Mockito is used to mock interfaces so that a dummy functionality can be added to a mock interface that can be used in unit testing</a:t>
            </a:r>
            <a:r>
              <a:rPr lang="en-US" dirty="0" smtClean="0">
                <a:effectLst/>
              </a:rPr>
              <a:t>.</a:t>
            </a:r>
          </a:p>
          <a:p>
            <a:pPr lvl="1">
              <a:buFont typeface="Wingdings" panose="05000000000000000000" pitchFamily="2" charset="2"/>
              <a:buChar char="Ø"/>
            </a:pPr>
            <a:r>
              <a:rPr lang="en-US" b="1" dirty="0">
                <a:effectLst/>
              </a:rPr>
              <a:t>SonarQube: </a:t>
            </a:r>
            <a:r>
              <a:rPr lang="en-GB" dirty="0">
                <a:effectLst/>
              </a:rPr>
              <a:t>SonarQube is an open-source and standalone service that provides an overview of the overall health of our source code by measuring code quality and code coverage</a:t>
            </a:r>
            <a:r>
              <a:rPr lang="en-GB" dirty="0" smtClean="0">
                <a:effectLst/>
              </a:rPr>
              <a:t>.</a:t>
            </a:r>
          </a:p>
          <a:p>
            <a:pPr lvl="1">
              <a:buFont typeface="Wingdings" panose="05000000000000000000" pitchFamily="2" charset="2"/>
              <a:buChar char="Ø"/>
            </a:pPr>
            <a:r>
              <a:rPr lang="en-US" b="1" dirty="0">
                <a:effectLst/>
              </a:rPr>
              <a:t>Jacoco: </a:t>
            </a:r>
            <a:r>
              <a:rPr lang="en-US" i="1" dirty="0">
                <a:effectLst/>
              </a:rPr>
              <a:t>Jacoco</a:t>
            </a:r>
            <a:r>
              <a:rPr lang="en-US" dirty="0">
                <a:effectLst/>
              </a:rPr>
              <a:t> is an open source project, which can be used to check production code for test code coverage. It creates reports and integrates well with IDEs like the Eclipse IDE.</a:t>
            </a:r>
            <a:endParaRPr lang="en-IN" dirty="0">
              <a:effectLs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9414" y="0"/>
            <a:ext cx="1542585" cy="1193180"/>
          </a:xfrm>
          <a:prstGeom prst="rect">
            <a:avLst/>
          </a:prstGeom>
        </p:spPr>
      </p:pic>
    </p:spTree>
    <p:extLst>
      <p:ext uri="{BB962C8B-B14F-4D97-AF65-F5344CB8AC3E}">
        <p14:creationId xmlns:p14="http://schemas.microsoft.com/office/powerpoint/2010/main" val="35590636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42331"/>
            <a:ext cx="10353761" cy="750849"/>
          </a:xfrm>
        </p:spPr>
        <p:txBody>
          <a:bodyPr>
            <a:normAutofit/>
          </a:bodyPr>
          <a:lstStyle/>
          <a:p>
            <a:pPr algn="l"/>
            <a:r>
              <a:rPr lang="en-US" sz="2400" dirty="0">
                <a:effectLst/>
              </a:rPr>
              <a:t>MySQL</a:t>
            </a:r>
            <a:endParaRPr lang="en-IN" sz="2400" dirty="0"/>
          </a:p>
        </p:txBody>
      </p:sp>
      <p:sp>
        <p:nvSpPr>
          <p:cNvPr id="3" name="Content Placeholder 2"/>
          <p:cNvSpPr>
            <a:spLocks noGrp="1"/>
          </p:cNvSpPr>
          <p:nvPr>
            <p:ph idx="1"/>
          </p:nvPr>
        </p:nvSpPr>
        <p:spPr>
          <a:xfrm>
            <a:off x="609600" y="1500044"/>
            <a:ext cx="10657957" cy="5137823"/>
          </a:xfrm>
        </p:spPr>
        <p:txBody>
          <a:bodyPr>
            <a:normAutofit/>
          </a:bodyPr>
          <a:lstStyle/>
          <a:p>
            <a:r>
              <a:rPr lang="en-US" sz="1800" dirty="0">
                <a:effectLst/>
              </a:rPr>
              <a:t>MySQL is a relational database management system based on the Structured Query Language, which is the popular language for accessing and managing the records in the database. MySQL is open-source and free software under the GNU license. It is supported by Oracle Company. </a:t>
            </a:r>
            <a:endParaRPr lang="en-US" sz="1800" dirty="0" smtClean="0">
              <a:effectLst/>
            </a:endParaRPr>
          </a:p>
          <a:p>
            <a:r>
              <a:rPr lang="en-US" sz="1800" dirty="0">
                <a:effectLst/>
              </a:rPr>
              <a:t>MySQL is a Relational Database Management System (RDBMS) software that provides many things, which are as follows:</a:t>
            </a:r>
            <a:endParaRPr lang="en-IN" sz="1800" dirty="0">
              <a:effectLst/>
            </a:endParaRPr>
          </a:p>
          <a:p>
            <a:pPr lvl="1">
              <a:buFont typeface="Wingdings" panose="05000000000000000000" pitchFamily="2" charset="2"/>
              <a:buChar char="Ø"/>
            </a:pPr>
            <a:r>
              <a:rPr lang="en-US" dirty="0">
                <a:effectLst/>
              </a:rPr>
              <a:t>It defines the database relationship in the form of tables (collection of rows and columns), also known as relations. </a:t>
            </a:r>
            <a:endParaRPr lang="en-IN" dirty="0">
              <a:effectLst/>
            </a:endParaRPr>
          </a:p>
          <a:p>
            <a:pPr lvl="1">
              <a:buFont typeface="Wingdings" panose="05000000000000000000" pitchFamily="2" charset="2"/>
              <a:buChar char="Ø"/>
            </a:pPr>
            <a:r>
              <a:rPr lang="en-US" dirty="0">
                <a:effectLst/>
              </a:rPr>
              <a:t>It provides the Referential Integrity between rows or columns of various tables. </a:t>
            </a:r>
            <a:endParaRPr lang="en-US" dirty="0" smtClean="0">
              <a:effectLst/>
            </a:endParaRPr>
          </a:p>
          <a:p>
            <a:pPr lvl="1">
              <a:buFont typeface="Wingdings" panose="05000000000000000000" pitchFamily="2" charset="2"/>
              <a:buChar char="Ø"/>
            </a:pPr>
            <a:r>
              <a:rPr lang="en-US" dirty="0">
                <a:effectLst/>
              </a:rPr>
              <a:t>It allows us to updates the table indexes automatically. </a:t>
            </a:r>
            <a:endParaRPr lang="en-IN" dirty="0">
              <a:effectLst/>
            </a:endParaRPr>
          </a:p>
          <a:p>
            <a:pPr lvl="1">
              <a:buFont typeface="Wingdings" panose="05000000000000000000" pitchFamily="2" charset="2"/>
              <a:buChar char="Ø"/>
            </a:pPr>
            <a:r>
              <a:rPr lang="en-US" dirty="0" smtClean="0">
                <a:effectLst/>
              </a:rPr>
              <a:t>It </a:t>
            </a:r>
            <a:r>
              <a:rPr lang="en-US" dirty="0">
                <a:effectLst/>
              </a:rPr>
              <a:t>uses many SQL queries and combines useful information from multiple tables for the end-users.</a:t>
            </a:r>
            <a:endParaRPr lang="en-IN" dirty="0">
              <a:effectLst/>
            </a:endParaRPr>
          </a:p>
          <a:p>
            <a:pPr lvl="1">
              <a:buFont typeface="Wingdings" panose="05000000000000000000" pitchFamily="2" charset="2"/>
              <a:buChar char="Ø"/>
            </a:pPr>
            <a:endParaRPr lang="en-IN" dirty="0">
              <a:effectLs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9414" y="0"/>
            <a:ext cx="1542585" cy="1193180"/>
          </a:xfrm>
          <a:prstGeom prst="rect">
            <a:avLst/>
          </a:prstGeom>
        </p:spPr>
      </p:pic>
      <p:pic>
        <p:nvPicPr>
          <p:cNvPr id="6" name="Picture 5" descr="MySQL | Most Popular Open Source Relational Database | AW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58307" y="306864"/>
            <a:ext cx="1963738" cy="750849"/>
          </a:xfrm>
          <a:prstGeom prst="rect">
            <a:avLst/>
          </a:prstGeom>
          <a:noFill/>
          <a:ln>
            <a:noFill/>
          </a:ln>
        </p:spPr>
      </p:pic>
    </p:spTree>
    <p:extLst>
      <p:ext uri="{BB962C8B-B14F-4D97-AF65-F5344CB8AC3E}">
        <p14:creationId xmlns:p14="http://schemas.microsoft.com/office/powerpoint/2010/main" val="170976803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1954</TotalTime>
  <Words>1725</Words>
  <Application>Microsoft Office PowerPoint</Application>
  <PresentationFormat>Widescreen</PresentationFormat>
  <Paragraphs>259</Paragraphs>
  <Slides>37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Bookman Old Style</vt:lpstr>
      <vt:lpstr>Calibri</vt:lpstr>
      <vt:lpstr>Droid Sans Fallback</vt:lpstr>
      <vt:lpstr>Rockwell</vt:lpstr>
      <vt:lpstr>Times New Roman</vt:lpstr>
      <vt:lpstr>Wingdings</vt:lpstr>
      <vt:lpstr>Damask</vt:lpstr>
      <vt:lpstr> Background Verification system</vt:lpstr>
      <vt:lpstr>InternShip Details</vt:lpstr>
      <vt:lpstr>About the organisation</vt:lpstr>
      <vt:lpstr>Job Responsibilities</vt:lpstr>
      <vt:lpstr>Technologies Learned During Training</vt:lpstr>
      <vt:lpstr>Java</vt:lpstr>
      <vt:lpstr>Spring Boot</vt:lpstr>
      <vt:lpstr>Testing In Spring Boot</vt:lpstr>
      <vt:lpstr>MySQL</vt:lpstr>
      <vt:lpstr>ReactJS</vt:lpstr>
      <vt:lpstr>Angular</vt:lpstr>
      <vt:lpstr>Apache Kafka  </vt:lpstr>
      <vt:lpstr>git</vt:lpstr>
      <vt:lpstr>Docker</vt:lpstr>
      <vt:lpstr>Gradle</vt:lpstr>
      <vt:lpstr>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 WEB SERVICES INDUSTRIAL TRAINING</dc:title>
  <dc:creator>Windows User</dc:creator>
  <cp:lastModifiedBy>Microsoft account</cp:lastModifiedBy>
  <cp:revision>44</cp:revision>
  <dcterms:created xsi:type="dcterms:W3CDTF">2022-02-23T11:22:21Z</dcterms:created>
  <dcterms:modified xsi:type="dcterms:W3CDTF">2022-05-10T08:04:57Z</dcterms:modified>
</cp:coreProperties>
</file>